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1"/>
  </p:notesMasterIdLst>
  <p:handoutMasterIdLst>
    <p:handoutMasterId r:id="rId72"/>
  </p:handoutMasterIdLst>
  <p:sldIdLst>
    <p:sldId id="256" r:id="rId2"/>
    <p:sldId id="302" r:id="rId3"/>
    <p:sldId id="288" r:id="rId4"/>
    <p:sldId id="304" r:id="rId5"/>
    <p:sldId id="305" r:id="rId6"/>
    <p:sldId id="306" r:id="rId7"/>
    <p:sldId id="307" r:id="rId8"/>
    <p:sldId id="308" r:id="rId9"/>
    <p:sldId id="309" r:id="rId10"/>
    <p:sldId id="310" r:id="rId11"/>
    <p:sldId id="311" r:id="rId12"/>
    <p:sldId id="312" r:id="rId13"/>
    <p:sldId id="314" r:id="rId14"/>
    <p:sldId id="315" r:id="rId15"/>
    <p:sldId id="316" r:id="rId16"/>
    <p:sldId id="317" r:id="rId17"/>
    <p:sldId id="318" r:id="rId18"/>
    <p:sldId id="319" r:id="rId19"/>
    <p:sldId id="320" r:id="rId20"/>
    <p:sldId id="322" r:id="rId21"/>
    <p:sldId id="334" r:id="rId22"/>
    <p:sldId id="323" r:id="rId23"/>
    <p:sldId id="335" r:id="rId24"/>
    <p:sldId id="325" r:id="rId25"/>
    <p:sldId id="343" r:id="rId26"/>
    <p:sldId id="326" r:id="rId27"/>
    <p:sldId id="337" r:id="rId28"/>
    <p:sldId id="338" r:id="rId29"/>
    <p:sldId id="336" r:id="rId30"/>
    <p:sldId id="324" r:id="rId31"/>
    <p:sldId id="344" r:id="rId32"/>
    <p:sldId id="340" r:id="rId33"/>
    <p:sldId id="345" r:id="rId34"/>
    <p:sldId id="341" r:id="rId35"/>
    <p:sldId id="327" r:id="rId36"/>
    <p:sldId id="328" r:id="rId37"/>
    <p:sldId id="329" r:id="rId38"/>
    <p:sldId id="346" r:id="rId39"/>
    <p:sldId id="347" r:id="rId40"/>
    <p:sldId id="348" r:id="rId41"/>
    <p:sldId id="349" r:id="rId42"/>
    <p:sldId id="350" r:id="rId43"/>
    <p:sldId id="351" r:id="rId44"/>
    <p:sldId id="352" r:id="rId45"/>
    <p:sldId id="353" r:id="rId46"/>
    <p:sldId id="354" r:id="rId47"/>
    <p:sldId id="356" r:id="rId48"/>
    <p:sldId id="357" r:id="rId49"/>
    <p:sldId id="358" r:id="rId50"/>
    <p:sldId id="359" r:id="rId51"/>
    <p:sldId id="360" r:id="rId52"/>
    <p:sldId id="362" r:id="rId53"/>
    <p:sldId id="363" r:id="rId54"/>
    <p:sldId id="364" r:id="rId55"/>
    <p:sldId id="366" r:id="rId56"/>
    <p:sldId id="367" r:id="rId57"/>
    <p:sldId id="368" r:id="rId58"/>
    <p:sldId id="369" r:id="rId59"/>
    <p:sldId id="370" r:id="rId60"/>
    <p:sldId id="371" r:id="rId61"/>
    <p:sldId id="373" r:id="rId62"/>
    <p:sldId id="374" r:id="rId63"/>
    <p:sldId id="375" r:id="rId64"/>
    <p:sldId id="376" r:id="rId65"/>
    <p:sldId id="377" r:id="rId66"/>
    <p:sldId id="378" r:id="rId67"/>
    <p:sldId id="379" r:id="rId68"/>
    <p:sldId id="380" r:id="rId69"/>
    <p:sldId id="271" r:id="rId70"/>
  </p:sldIdLst>
  <p:sldSz cx="9144000" cy="6858000" type="screen4x3"/>
  <p:notesSz cx="6858000" cy="9144000"/>
  <p:embeddedFontLst>
    <p:embeddedFont>
      <p:font typeface="Source Sans Pro" panose="02020500000000000000" charset="0"/>
      <p:regular r:id="rId73"/>
      <p:bold r:id="rId74"/>
      <p:italic r:id="rId75"/>
      <p:boldItalic r:id="rId76"/>
    </p:embeddedFont>
    <p:embeddedFont>
      <p:font typeface="微軟正黑體" panose="020B0604030504040204" pitchFamily="34" charset="-120"/>
      <p:regular r:id="rId77"/>
      <p:bold r:id="rId78"/>
    </p:embeddedFont>
    <p:embeddedFont>
      <p:font typeface="標楷體" panose="03000509000000000000" pitchFamily="65" charset="-120"/>
      <p:regular r:id="rId79"/>
    </p:embeddedFont>
    <p:embeddedFont>
      <p:font typeface="SimSun" panose="02010600030101010101" pitchFamily="2" charset="-122"/>
      <p:regular r:id="rId80"/>
    </p:embeddedFont>
    <p:embeddedFont>
      <p:font typeface="Roboto Slab" panose="02020500000000000000" charset="0"/>
      <p:regular r:id="rId81"/>
      <p:bold r:id="rId82"/>
    </p:embeddedFont>
    <p:embeddedFont>
      <p:font typeface="Calibri" panose="020F050202020403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B4D5DE-47EB-4EF1-A8B2-09D7558EE5F8}">
  <a:tblStyle styleId="{56B4D5DE-47EB-4EF1-A8B2-09D7558EE5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28" autoAdjust="0"/>
  </p:normalViewPr>
  <p:slideViewPr>
    <p:cSldViewPr snapToGrid="0">
      <p:cViewPr>
        <p:scale>
          <a:sx n="100" d="100"/>
          <a:sy n="100" d="100"/>
        </p:scale>
        <p:origin x="1812" y="-792"/>
      </p:cViewPr>
      <p:guideLst/>
    </p:cSldViewPr>
  </p:slideViewPr>
  <p:notesTextViewPr>
    <p:cViewPr>
      <p:scale>
        <a:sx n="1" d="1"/>
        <a:sy n="1" d="1"/>
      </p:scale>
      <p:origin x="0" y="0"/>
    </p:cViewPr>
  </p:notesTextViewPr>
  <p:notesViewPr>
    <p:cSldViewPr snapToGrid="0">
      <p:cViewPr varScale="1">
        <p:scale>
          <a:sx n="88" d="100"/>
          <a:sy n="88" d="100"/>
        </p:scale>
        <p:origin x="93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608ADE-72C3-471F-98DB-D911DFDEB7ED}"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zh-TW" altLang="en-US"/>
        </a:p>
      </dgm:t>
    </dgm:pt>
    <dgm:pt modelId="{52207031-AFDE-4480-A4E8-00A485F4B5A0}">
      <dgm:prSet phldrT="[文字]"/>
      <dgm:spPr/>
      <dgm:t>
        <a:bodyPr/>
        <a:lstStyle/>
        <a:p>
          <a:r>
            <a:rPr lang="zh-TW" altLang="en-US" b="1" dirty="0" smtClean="0"/>
            <a:t>優點</a:t>
          </a:r>
          <a:r>
            <a:rPr lang="en-US" altLang="zh-TW" dirty="0" smtClean="0"/>
            <a:t/>
          </a:r>
          <a:br>
            <a:rPr lang="en-US" altLang="zh-TW" dirty="0" smtClean="0"/>
          </a:br>
          <a:r>
            <a:rPr lang="zh-TW" altLang="en-US" dirty="0" smtClean="0"/>
            <a:t>架構簡單且所需花費的成本較低，通常較適合應用在網路環境較單純、與規模不大的網路環境中。</a:t>
          </a:r>
          <a:endParaRPr lang="zh-TW" altLang="en-US" dirty="0"/>
        </a:p>
      </dgm:t>
    </dgm:pt>
    <dgm:pt modelId="{38391EC3-2166-4AD9-BC33-9D0B58A5843D}" type="parTrans" cxnId="{F963659A-6FBA-4640-9FA5-7275F1A2163D}">
      <dgm:prSet/>
      <dgm:spPr/>
      <dgm:t>
        <a:bodyPr/>
        <a:lstStyle/>
        <a:p>
          <a:endParaRPr lang="zh-TW" altLang="en-US"/>
        </a:p>
      </dgm:t>
    </dgm:pt>
    <dgm:pt modelId="{DDB2260C-196F-4C17-BC2E-759E2A3A0B01}" type="sibTrans" cxnId="{F963659A-6FBA-4640-9FA5-7275F1A2163D}">
      <dgm:prSet/>
      <dgm:spPr/>
      <dgm:t>
        <a:bodyPr/>
        <a:lstStyle/>
        <a:p>
          <a:endParaRPr lang="zh-TW" altLang="en-US"/>
        </a:p>
      </dgm:t>
    </dgm:pt>
    <dgm:pt modelId="{D48479A1-CF97-4BC6-9EAF-53811638D229}">
      <dgm:prSet phldrT="[文字]"/>
      <dgm:spPr/>
      <dgm:t>
        <a:bodyPr/>
        <a:lstStyle/>
        <a:p>
          <a:r>
            <a:rPr lang="zh-TW" altLang="en-US" b="1" dirty="0" smtClean="0"/>
            <a:t>特別考量</a:t>
          </a:r>
          <a:r>
            <a:rPr lang="en-US" altLang="zh-TW" dirty="0" smtClean="0"/>
            <a:t/>
          </a:r>
          <a:br>
            <a:rPr lang="en-US" altLang="zh-TW" dirty="0" smtClean="0"/>
          </a:br>
          <a:r>
            <a:rPr lang="zh-TW" altLang="en-US" dirty="0" smtClean="0"/>
            <a:t>網管系統主機位置、網管訓務、系統安全、容錯備援及系統延伸性等。</a:t>
          </a:r>
          <a:endParaRPr lang="zh-TW" altLang="en-US" dirty="0"/>
        </a:p>
      </dgm:t>
    </dgm:pt>
    <dgm:pt modelId="{24C92B92-CE9D-4F26-BE2C-78D6E8C84B0D}" type="parTrans" cxnId="{ED6C6182-59F1-4B97-A8D0-9744AFFF7C1D}">
      <dgm:prSet/>
      <dgm:spPr/>
      <dgm:t>
        <a:bodyPr/>
        <a:lstStyle/>
        <a:p>
          <a:endParaRPr lang="zh-TW" altLang="en-US"/>
        </a:p>
      </dgm:t>
    </dgm:pt>
    <dgm:pt modelId="{4CC609F1-1EB8-4350-AC5F-14AF2CC7DDAB}" type="sibTrans" cxnId="{ED6C6182-59F1-4B97-A8D0-9744AFFF7C1D}">
      <dgm:prSet/>
      <dgm:spPr/>
      <dgm:t>
        <a:bodyPr/>
        <a:lstStyle/>
        <a:p>
          <a:endParaRPr lang="zh-TW" altLang="en-US"/>
        </a:p>
      </dgm:t>
    </dgm:pt>
    <dgm:pt modelId="{335F1326-B9C7-4CE2-A988-0B20CDE3FE32}">
      <dgm:prSet phldrT="[文字]"/>
      <dgm:spPr/>
      <dgm:t>
        <a:bodyPr/>
        <a:lstStyle/>
        <a:p>
          <a:r>
            <a:rPr lang="zh-TW" altLang="en-US" b="1" dirty="0" smtClean="0"/>
            <a:t>缺點</a:t>
          </a:r>
          <a:r>
            <a:rPr lang="en-US" altLang="zh-TW" dirty="0" smtClean="0"/>
            <a:t/>
          </a:r>
          <a:br>
            <a:rPr lang="en-US" altLang="zh-TW" dirty="0" smtClean="0"/>
          </a:br>
          <a:r>
            <a:rPr lang="zh-TW" altLang="en-US" dirty="0" smtClean="0"/>
            <a:t>無法分工管理、執行效率低、資源利用率低、架構不易擴充、容錯性低。</a:t>
          </a:r>
          <a:endParaRPr lang="zh-TW" altLang="en-US" dirty="0"/>
        </a:p>
      </dgm:t>
    </dgm:pt>
    <dgm:pt modelId="{88747435-DE8B-42BD-820E-53EBA3C46D82}" type="parTrans" cxnId="{84A83E6B-6866-4F9A-BA35-0697878BD453}">
      <dgm:prSet/>
      <dgm:spPr/>
      <dgm:t>
        <a:bodyPr/>
        <a:lstStyle/>
        <a:p>
          <a:endParaRPr lang="zh-TW" altLang="en-US"/>
        </a:p>
      </dgm:t>
    </dgm:pt>
    <dgm:pt modelId="{EB58F28E-C705-496F-B502-BA8E345107E5}" type="sibTrans" cxnId="{84A83E6B-6866-4F9A-BA35-0697878BD453}">
      <dgm:prSet/>
      <dgm:spPr/>
      <dgm:t>
        <a:bodyPr/>
        <a:lstStyle/>
        <a:p>
          <a:endParaRPr lang="zh-TW" altLang="en-US"/>
        </a:p>
      </dgm:t>
    </dgm:pt>
    <dgm:pt modelId="{DC838A54-14B1-483F-A6FB-B615E365BE77}" type="pres">
      <dgm:prSet presAssocID="{27608ADE-72C3-471F-98DB-D911DFDEB7ED}" presName="Name0" presStyleCnt="0">
        <dgm:presLayoutVars>
          <dgm:dir/>
          <dgm:resizeHandles val="exact"/>
        </dgm:presLayoutVars>
      </dgm:prSet>
      <dgm:spPr/>
      <dgm:t>
        <a:bodyPr/>
        <a:lstStyle/>
        <a:p>
          <a:endParaRPr lang="zh-TW" altLang="en-US"/>
        </a:p>
      </dgm:t>
    </dgm:pt>
    <dgm:pt modelId="{A3D04563-02D0-45B2-80D9-2ADA6760E6B7}" type="pres">
      <dgm:prSet presAssocID="{52207031-AFDE-4480-A4E8-00A485F4B5A0}" presName="composite" presStyleCnt="0"/>
      <dgm:spPr/>
    </dgm:pt>
    <dgm:pt modelId="{E09958DB-3514-4713-8408-AEB9F15F8802}" type="pres">
      <dgm:prSet presAssocID="{52207031-AFDE-4480-A4E8-00A485F4B5A0}" presName="rect1" presStyleLbl="trAlignAcc1" presStyleIdx="0" presStyleCnt="3" custScaleX="167051">
        <dgm:presLayoutVars>
          <dgm:bulletEnabled val="1"/>
        </dgm:presLayoutVars>
      </dgm:prSet>
      <dgm:spPr/>
      <dgm:t>
        <a:bodyPr/>
        <a:lstStyle/>
        <a:p>
          <a:endParaRPr lang="zh-TW" altLang="en-US"/>
        </a:p>
      </dgm:t>
    </dgm:pt>
    <dgm:pt modelId="{9B222E43-E7D1-4632-9976-50D6DD8DC022}" type="pres">
      <dgm:prSet presAssocID="{52207031-AFDE-4480-A4E8-00A485F4B5A0}" presName="rect2" presStyleLbl="fgImgPlace1" presStyleIdx="0" presStyleCnt="3" custLinFactX="-98043" custLinFactNeighborX="-100000" custLinFactNeighborY="9985"/>
      <dgm:spPr/>
    </dgm:pt>
    <dgm:pt modelId="{3C5A8220-A248-4432-9EBA-31CA59077842}" type="pres">
      <dgm:prSet presAssocID="{DDB2260C-196F-4C17-BC2E-759E2A3A0B01}" presName="sibTrans" presStyleCnt="0"/>
      <dgm:spPr/>
    </dgm:pt>
    <dgm:pt modelId="{686C94E4-A0FD-42D4-929A-36C47217DB09}" type="pres">
      <dgm:prSet presAssocID="{335F1326-B9C7-4CE2-A988-0B20CDE3FE32}" presName="composite" presStyleCnt="0"/>
      <dgm:spPr/>
    </dgm:pt>
    <dgm:pt modelId="{CBCFF6E0-9097-403C-BB0C-5FEDC6D9A065}" type="pres">
      <dgm:prSet presAssocID="{335F1326-B9C7-4CE2-A988-0B20CDE3FE32}" presName="rect1" presStyleLbl="trAlignAcc1" presStyleIdx="1" presStyleCnt="3" custScaleX="165989" custLinFactNeighborX="-125" custLinFactNeighborY="6045">
        <dgm:presLayoutVars>
          <dgm:bulletEnabled val="1"/>
        </dgm:presLayoutVars>
      </dgm:prSet>
      <dgm:spPr/>
      <dgm:t>
        <a:bodyPr/>
        <a:lstStyle/>
        <a:p>
          <a:endParaRPr lang="zh-TW" altLang="en-US"/>
        </a:p>
      </dgm:t>
    </dgm:pt>
    <dgm:pt modelId="{20463B6E-B20F-4567-83FD-495E716A94C9}" type="pres">
      <dgm:prSet presAssocID="{335F1326-B9C7-4CE2-A988-0B20CDE3FE32}" presName="rect2" presStyleLbl="fgImgPlace1" presStyleIdx="1" presStyleCnt="3" custLinFactX="-71416" custLinFactNeighborX="-100000" custLinFactNeighborY="17133"/>
      <dgm:spPr/>
    </dgm:pt>
    <dgm:pt modelId="{E029D9FF-FD80-4846-8148-53F9954DD4FE}" type="pres">
      <dgm:prSet presAssocID="{EB58F28E-C705-496F-B502-BA8E345107E5}" presName="sibTrans" presStyleCnt="0"/>
      <dgm:spPr/>
    </dgm:pt>
    <dgm:pt modelId="{BA8BA37D-FD86-4796-9DCB-5FCB8ADEB1CC}" type="pres">
      <dgm:prSet presAssocID="{D48479A1-CF97-4BC6-9EAF-53811638D229}" presName="composite" presStyleCnt="0"/>
      <dgm:spPr/>
    </dgm:pt>
    <dgm:pt modelId="{2EAC9946-37C2-4AD9-A6CA-3172EFD0D2C0}" type="pres">
      <dgm:prSet presAssocID="{D48479A1-CF97-4BC6-9EAF-53811638D229}" presName="rect1" presStyleLbl="trAlignAcc1" presStyleIdx="2" presStyleCnt="3" custScaleX="165072" custLinFactNeighborX="669">
        <dgm:presLayoutVars>
          <dgm:bulletEnabled val="1"/>
        </dgm:presLayoutVars>
      </dgm:prSet>
      <dgm:spPr/>
      <dgm:t>
        <a:bodyPr/>
        <a:lstStyle/>
        <a:p>
          <a:endParaRPr lang="zh-TW" altLang="en-US"/>
        </a:p>
      </dgm:t>
    </dgm:pt>
    <dgm:pt modelId="{7E931C33-288C-44E3-A977-FD2486E0593B}" type="pres">
      <dgm:prSet presAssocID="{D48479A1-CF97-4BC6-9EAF-53811638D229}" presName="rect2" presStyleLbl="fgImgPlace1" presStyleIdx="2" presStyleCnt="3" custLinFactX="-70151" custLinFactNeighborX="-100000" custLinFactNeighborY="12392"/>
      <dgm:spPr/>
    </dgm:pt>
  </dgm:ptLst>
  <dgm:cxnLst>
    <dgm:cxn modelId="{428BB34B-9A4D-428B-9D99-961A4A9A201D}" type="presOf" srcId="{27608ADE-72C3-471F-98DB-D911DFDEB7ED}" destId="{DC838A54-14B1-483F-A6FB-B615E365BE77}" srcOrd="0" destOrd="0" presId="urn:microsoft.com/office/officeart/2008/layout/PictureStrips"/>
    <dgm:cxn modelId="{37B3A2EB-47DF-4909-B69C-6B2F20A29080}" type="presOf" srcId="{D48479A1-CF97-4BC6-9EAF-53811638D229}" destId="{2EAC9946-37C2-4AD9-A6CA-3172EFD0D2C0}" srcOrd="0" destOrd="0" presId="urn:microsoft.com/office/officeart/2008/layout/PictureStrips"/>
    <dgm:cxn modelId="{ED6C6182-59F1-4B97-A8D0-9744AFFF7C1D}" srcId="{27608ADE-72C3-471F-98DB-D911DFDEB7ED}" destId="{D48479A1-CF97-4BC6-9EAF-53811638D229}" srcOrd="2" destOrd="0" parTransId="{24C92B92-CE9D-4F26-BE2C-78D6E8C84B0D}" sibTransId="{4CC609F1-1EB8-4350-AC5F-14AF2CC7DDAB}"/>
    <dgm:cxn modelId="{84A83E6B-6866-4F9A-BA35-0697878BD453}" srcId="{27608ADE-72C3-471F-98DB-D911DFDEB7ED}" destId="{335F1326-B9C7-4CE2-A988-0B20CDE3FE32}" srcOrd="1" destOrd="0" parTransId="{88747435-DE8B-42BD-820E-53EBA3C46D82}" sibTransId="{EB58F28E-C705-496F-B502-BA8E345107E5}"/>
    <dgm:cxn modelId="{03F6AA62-2EBB-48F6-B557-702BB8C280B7}" type="presOf" srcId="{52207031-AFDE-4480-A4E8-00A485F4B5A0}" destId="{E09958DB-3514-4713-8408-AEB9F15F8802}" srcOrd="0" destOrd="0" presId="urn:microsoft.com/office/officeart/2008/layout/PictureStrips"/>
    <dgm:cxn modelId="{F963659A-6FBA-4640-9FA5-7275F1A2163D}" srcId="{27608ADE-72C3-471F-98DB-D911DFDEB7ED}" destId="{52207031-AFDE-4480-A4E8-00A485F4B5A0}" srcOrd="0" destOrd="0" parTransId="{38391EC3-2166-4AD9-BC33-9D0B58A5843D}" sibTransId="{DDB2260C-196F-4C17-BC2E-759E2A3A0B01}"/>
    <dgm:cxn modelId="{7C99360D-805B-4C51-956D-1550829D45A1}" type="presOf" srcId="{335F1326-B9C7-4CE2-A988-0B20CDE3FE32}" destId="{CBCFF6E0-9097-403C-BB0C-5FEDC6D9A065}" srcOrd="0" destOrd="0" presId="urn:microsoft.com/office/officeart/2008/layout/PictureStrips"/>
    <dgm:cxn modelId="{63925277-A941-43F8-8C15-B20FBC1185BE}" type="presParOf" srcId="{DC838A54-14B1-483F-A6FB-B615E365BE77}" destId="{A3D04563-02D0-45B2-80D9-2ADA6760E6B7}" srcOrd="0" destOrd="0" presId="urn:microsoft.com/office/officeart/2008/layout/PictureStrips"/>
    <dgm:cxn modelId="{7A85F274-0681-4ACF-AC05-96746C5A91C6}" type="presParOf" srcId="{A3D04563-02D0-45B2-80D9-2ADA6760E6B7}" destId="{E09958DB-3514-4713-8408-AEB9F15F8802}" srcOrd="0" destOrd="0" presId="urn:microsoft.com/office/officeart/2008/layout/PictureStrips"/>
    <dgm:cxn modelId="{D9918854-3C15-48A1-81A3-499AE27BD9F2}" type="presParOf" srcId="{A3D04563-02D0-45B2-80D9-2ADA6760E6B7}" destId="{9B222E43-E7D1-4632-9976-50D6DD8DC022}" srcOrd="1" destOrd="0" presId="urn:microsoft.com/office/officeart/2008/layout/PictureStrips"/>
    <dgm:cxn modelId="{C556B7BE-0813-4E24-986A-DD26DBC28211}" type="presParOf" srcId="{DC838A54-14B1-483F-A6FB-B615E365BE77}" destId="{3C5A8220-A248-4432-9EBA-31CA59077842}" srcOrd="1" destOrd="0" presId="urn:microsoft.com/office/officeart/2008/layout/PictureStrips"/>
    <dgm:cxn modelId="{CD0AEFAF-0BA2-4798-9A25-FFC2BDFFADCA}" type="presParOf" srcId="{DC838A54-14B1-483F-A6FB-B615E365BE77}" destId="{686C94E4-A0FD-42D4-929A-36C47217DB09}" srcOrd="2" destOrd="0" presId="urn:microsoft.com/office/officeart/2008/layout/PictureStrips"/>
    <dgm:cxn modelId="{C5649F61-24ED-4701-949D-E635D44ECEEF}" type="presParOf" srcId="{686C94E4-A0FD-42D4-929A-36C47217DB09}" destId="{CBCFF6E0-9097-403C-BB0C-5FEDC6D9A065}" srcOrd="0" destOrd="0" presId="urn:microsoft.com/office/officeart/2008/layout/PictureStrips"/>
    <dgm:cxn modelId="{1C909E55-E90F-455A-9F1E-30851D1DD9C5}" type="presParOf" srcId="{686C94E4-A0FD-42D4-929A-36C47217DB09}" destId="{20463B6E-B20F-4567-83FD-495E716A94C9}" srcOrd="1" destOrd="0" presId="urn:microsoft.com/office/officeart/2008/layout/PictureStrips"/>
    <dgm:cxn modelId="{E2AD9A87-6228-41CE-978E-6C2841F7E1A3}" type="presParOf" srcId="{DC838A54-14B1-483F-A6FB-B615E365BE77}" destId="{E029D9FF-FD80-4846-8148-53F9954DD4FE}" srcOrd="3" destOrd="0" presId="urn:microsoft.com/office/officeart/2008/layout/PictureStrips"/>
    <dgm:cxn modelId="{D294489A-F81E-4FC2-B797-D0B215ED08CC}" type="presParOf" srcId="{DC838A54-14B1-483F-A6FB-B615E365BE77}" destId="{BA8BA37D-FD86-4796-9DCB-5FCB8ADEB1CC}" srcOrd="4" destOrd="0" presId="urn:microsoft.com/office/officeart/2008/layout/PictureStrips"/>
    <dgm:cxn modelId="{B24864FA-47E6-4A93-89FA-214DA3866147}" type="presParOf" srcId="{BA8BA37D-FD86-4796-9DCB-5FCB8ADEB1CC}" destId="{2EAC9946-37C2-4AD9-A6CA-3172EFD0D2C0}" srcOrd="0" destOrd="0" presId="urn:microsoft.com/office/officeart/2008/layout/PictureStrips"/>
    <dgm:cxn modelId="{E73B8297-3D62-452E-A4C7-F4C8915F792F}" type="presParOf" srcId="{BA8BA37D-FD86-4796-9DCB-5FCB8ADEB1CC}" destId="{7E931C33-288C-44E3-A977-FD2486E0593B}"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FBACF3-B216-45C2-9C68-3A7F43FC1B52}" type="doc">
      <dgm:prSet loTypeId="urn:microsoft.com/office/officeart/2005/8/layout/chevron2" loCatId="list" qsTypeId="urn:microsoft.com/office/officeart/2005/8/quickstyle/simple1" qsCatId="simple" csTypeId="urn:microsoft.com/office/officeart/2005/8/colors/colorful4" csCatId="colorful" phldr="1"/>
      <dgm:spPr/>
      <dgm:t>
        <a:bodyPr/>
        <a:lstStyle/>
        <a:p>
          <a:endParaRPr lang="zh-TW" altLang="en-US"/>
        </a:p>
      </dgm:t>
    </dgm:pt>
    <dgm:pt modelId="{CACB4E05-DE2C-426F-800E-B9C052A1D8DA}">
      <dgm:prSet phldrT="[文字]"/>
      <dgm:spPr/>
      <dgm:t>
        <a:bodyPr/>
        <a:lstStyle/>
        <a:p>
          <a:r>
            <a:rPr lang="zh-TW" altLang="en-US" dirty="0" smtClean="0"/>
            <a:t>優點</a:t>
          </a:r>
          <a:endParaRPr lang="zh-TW" altLang="en-US" dirty="0"/>
        </a:p>
      </dgm:t>
    </dgm:pt>
    <dgm:pt modelId="{97BD60AA-FE68-4296-865F-D21164E513A5}" type="parTrans" cxnId="{DAB2FF68-7211-43C6-BA32-A099D9DBB0BD}">
      <dgm:prSet/>
      <dgm:spPr/>
      <dgm:t>
        <a:bodyPr/>
        <a:lstStyle/>
        <a:p>
          <a:endParaRPr lang="zh-TW" altLang="en-US"/>
        </a:p>
      </dgm:t>
    </dgm:pt>
    <dgm:pt modelId="{52C32D11-4499-49FD-9882-49695304D3F7}" type="sibTrans" cxnId="{DAB2FF68-7211-43C6-BA32-A099D9DBB0BD}">
      <dgm:prSet/>
      <dgm:spPr/>
      <dgm:t>
        <a:bodyPr/>
        <a:lstStyle/>
        <a:p>
          <a:endParaRPr lang="zh-TW" altLang="en-US"/>
        </a:p>
      </dgm:t>
    </dgm:pt>
    <dgm:pt modelId="{A12770D9-E1EB-4B69-8D13-A16EF561B82B}">
      <dgm:prSet phldrT="[文字]"/>
      <dgm:spPr/>
      <dgm:t>
        <a:bodyPr/>
        <a:lstStyle/>
        <a:p>
          <a:r>
            <a:rPr lang="zh-TW" altLang="en-US" dirty="0" smtClean="0"/>
            <a:t>分散網管控制權、執行效率高、資源利用率高、提高彈性</a:t>
          </a:r>
          <a:endParaRPr lang="zh-TW" altLang="en-US" dirty="0"/>
        </a:p>
      </dgm:t>
    </dgm:pt>
    <dgm:pt modelId="{1FF3DA34-1C6E-429A-BAB5-AEE77E4A5997}" type="parTrans" cxnId="{61A0EB63-D2D9-419B-8856-33303C2C4E0D}">
      <dgm:prSet/>
      <dgm:spPr/>
      <dgm:t>
        <a:bodyPr/>
        <a:lstStyle/>
        <a:p>
          <a:endParaRPr lang="zh-TW" altLang="en-US"/>
        </a:p>
      </dgm:t>
    </dgm:pt>
    <dgm:pt modelId="{563AEF30-8590-47BE-A8F8-63A10A5B9CC6}" type="sibTrans" cxnId="{61A0EB63-D2D9-419B-8856-33303C2C4E0D}">
      <dgm:prSet/>
      <dgm:spPr/>
      <dgm:t>
        <a:bodyPr/>
        <a:lstStyle/>
        <a:p>
          <a:endParaRPr lang="zh-TW" altLang="en-US"/>
        </a:p>
      </dgm:t>
    </dgm:pt>
    <dgm:pt modelId="{31C51033-C23B-4DBB-A6C8-BB10562A9415}">
      <dgm:prSet phldrT="[文字]"/>
      <dgm:spPr/>
      <dgm:t>
        <a:bodyPr/>
        <a:lstStyle/>
        <a:p>
          <a:r>
            <a:rPr lang="zh-TW" altLang="en-US" dirty="0" smtClean="0"/>
            <a:t>缺點</a:t>
          </a:r>
          <a:endParaRPr lang="zh-TW" altLang="en-US" dirty="0"/>
        </a:p>
      </dgm:t>
    </dgm:pt>
    <dgm:pt modelId="{26863474-AA5D-4269-A8D1-B569727B8744}" type="parTrans" cxnId="{A6CDC6ED-135C-450C-BA30-19161D219767}">
      <dgm:prSet/>
      <dgm:spPr/>
      <dgm:t>
        <a:bodyPr/>
        <a:lstStyle/>
        <a:p>
          <a:endParaRPr lang="zh-TW" altLang="en-US"/>
        </a:p>
      </dgm:t>
    </dgm:pt>
    <dgm:pt modelId="{87A54ABF-85DB-42C7-85B8-BE7780E445E3}" type="sibTrans" cxnId="{A6CDC6ED-135C-450C-BA30-19161D219767}">
      <dgm:prSet/>
      <dgm:spPr/>
      <dgm:t>
        <a:bodyPr/>
        <a:lstStyle/>
        <a:p>
          <a:endParaRPr lang="zh-TW" altLang="en-US"/>
        </a:p>
      </dgm:t>
    </dgm:pt>
    <dgm:pt modelId="{BF62CC0B-8526-49B1-B71D-617F18191D76}">
      <dgm:prSet phldrT="[文字]"/>
      <dgm:spPr/>
      <dgm:t>
        <a:bodyPr/>
        <a:lstStyle/>
        <a:p>
          <a:r>
            <a:rPr lang="zh-TW" altLang="en-US" dirty="0" smtClean="0"/>
            <a:t>架構複雜、成本較高</a:t>
          </a:r>
          <a:endParaRPr lang="zh-TW" altLang="en-US" dirty="0"/>
        </a:p>
      </dgm:t>
    </dgm:pt>
    <dgm:pt modelId="{B52F0101-5173-49E4-81FE-80272CFADA1F}" type="parTrans" cxnId="{4F94F238-541B-418A-8265-1BA553EC6DE5}">
      <dgm:prSet/>
      <dgm:spPr/>
      <dgm:t>
        <a:bodyPr/>
        <a:lstStyle/>
        <a:p>
          <a:endParaRPr lang="zh-TW" altLang="en-US"/>
        </a:p>
      </dgm:t>
    </dgm:pt>
    <dgm:pt modelId="{CB5D4DF2-22F8-4CB5-BB0C-C3BE6A989F40}" type="sibTrans" cxnId="{4F94F238-541B-418A-8265-1BA553EC6DE5}">
      <dgm:prSet/>
      <dgm:spPr/>
      <dgm:t>
        <a:bodyPr/>
        <a:lstStyle/>
        <a:p>
          <a:endParaRPr lang="zh-TW" altLang="en-US"/>
        </a:p>
      </dgm:t>
    </dgm:pt>
    <dgm:pt modelId="{1F6FCEB7-4DC0-43C3-BA1B-BF2CD880D643}">
      <dgm:prSet phldrT="[文字]"/>
      <dgm:spPr/>
      <dgm:t>
        <a:bodyPr/>
        <a:lstStyle/>
        <a:p>
          <a:r>
            <a:rPr lang="zh-TW" altLang="en-US" dirty="0" smtClean="0"/>
            <a:t>探討課題</a:t>
          </a:r>
          <a:endParaRPr lang="zh-TW" altLang="en-US" dirty="0"/>
        </a:p>
      </dgm:t>
    </dgm:pt>
    <dgm:pt modelId="{9AC356AE-FB8A-4887-BA9D-28CAA1C0FED5}" type="parTrans" cxnId="{7F8D2BA5-9066-4880-80E8-DBEDB3730D2C}">
      <dgm:prSet/>
      <dgm:spPr/>
      <dgm:t>
        <a:bodyPr/>
        <a:lstStyle/>
        <a:p>
          <a:endParaRPr lang="zh-TW" altLang="en-US"/>
        </a:p>
      </dgm:t>
    </dgm:pt>
    <dgm:pt modelId="{92594C47-4AA9-450E-BB9F-07ED043C2BCA}" type="sibTrans" cxnId="{7F8D2BA5-9066-4880-80E8-DBEDB3730D2C}">
      <dgm:prSet/>
      <dgm:spPr/>
      <dgm:t>
        <a:bodyPr/>
        <a:lstStyle/>
        <a:p>
          <a:endParaRPr lang="zh-TW" altLang="en-US"/>
        </a:p>
      </dgm:t>
    </dgm:pt>
    <dgm:pt modelId="{3BDCD08A-7524-4C18-914D-90447EB54670}">
      <dgm:prSet phldrT="[文字]"/>
      <dgm:spPr/>
      <dgm:t>
        <a:bodyPr/>
        <a:lstStyle/>
        <a:p>
          <a:r>
            <a:rPr lang="zh-TW" altLang="en-US" dirty="0" smtClean="0"/>
            <a:t>整體資訊蒐集、個別系統設定、網管應用存取與操作、網管範圍重疊</a:t>
          </a:r>
          <a:endParaRPr lang="zh-TW" altLang="en-US" dirty="0"/>
        </a:p>
      </dgm:t>
    </dgm:pt>
    <dgm:pt modelId="{970161D9-152D-4B2C-A68D-5F250C49F14A}" type="parTrans" cxnId="{DF4053CF-AF4D-4E7B-B5C5-FBE6DF02B43E}">
      <dgm:prSet/>
      <dgm:spPr/>
      <dgm:t>
        <a:bodyPr/>
        <a:lstStyle/>
        <a:p>
          <a:endParaRPr lang="zh-TW" altLang="en-US"/>
        </a:p>
      </dgm:t>
    </dgm:pt>
    <dgm:pt modelId="{A5BD5A31-0573-4ED2-A03D-6814B75B5BF3}" type="sibTrans" cxnId="{DF4053CF-AF4D-4E7B-B5C5-FBE6DF02B43E}">
      <dgm:prSet/>
      <dgm:spPr/>
      <dgm:t>
        <a:bodyPr/>
        <a:lstStyle/>
        <a:p>
          <a:endParaRPr lang="zh-TW" altLang="en-US"/>
        </a:p>
      </dgm:t>
    </dgm:pt>
    <dgm:pt modelId="{4C9E8836-0D82-4D32-848F-5D913D8BCE40}" type="pres">
      <dgm:prSet presAssocID="{3AFBACF3-B216-45C2-9C68-3A7F43FC1B52}" presName="linearFlow" presStyleCnt="0">
        <dgm:presLayoutVars>
          <dgm:dir/>
          <dgm:animLvl val="lvl"/>
          <dgm:resizeHandles val="exact"/>
        </dgm:presLayoutVars>
      </dgm:prSet>
      <dgm:spPr/>
      <dgm:t>
        <a:bodyPr/>
        <a:lstStyle/>
        <a:p>
          <a:endParaRPr lang="zh-TW" altLang="en-US"/>
        </a:p>
      </dgm:t>
    </dgm:pt>
    <dgm:pt modelId="{08A8E093-05AE-4A37-B743-224DC9D1DF0E}" type="pres">
      <dgm:prSet presAssocID="{CACB4E05-DE2C-426F-800E-B9C052A1D8DA}" presName="composite" presStyleCnt="0"/>
      <dgm:spPr/>
    </dgm:pt>
    <dgm:pt modelId="{9972036C-3ADD-4A54-ADEF-0510BFE12AAF}" type="pres">
      <dgm:prSet presAssocID="{CACB4E05-DE2C-426F-800E-B9C052A1D8DA}" presName="parentText" presStyleLbl="alignNode1" presStyleIdx="0" presStyleCnt="3">
        <dgm:presLayoutVars>
          <dgm:chMax val="1"/>
          <dgm:bulletEnabled val="1"/>
        </dgm:presLayoutVars>
      </dgm:prSet>
      <dgm:spPr/>
      <dgm:t>
        <a:bodyPr/>
        <a:lstStyle/>
        <a:p>
          <a:endParaRPr lang="zh-TW" altLang="en-US"/>
        </a:p>
      </dgm:t>
    </dgm:pt>
    <dgm:pt modelId="{AC12EE05-B568-4079-BFF5-661B90E0CA26}" type="pres">
      <dgm:prSet presAssocID="{CACB4E05-DE2C-426F-800E-B9C052A1D8DA}" presName="descendantText" presStyleLbl="alignAcc1" presStyleIdx="0" presStyleCnt="3">
        <dgm:presLayoutVars>
          <dgm:bulletEnabled val="1"/>
        </dgm:presLayoutVars>
      </dgm:prSet>
      <dgm:spPr/>
      <dgm:t>
        <a:bodyPr/>
        <a:lstStyle/>
        <a:p>
          <a:endParaRPr lang="zh-TW" altLang="en-US"/>
        </a:p>
      </dgm:t>
    </dgm:pt>
    <dgm:pt modelId="{AAC629A5-2E49-48E0-ACFC-E06FD5050D9B}" type="pres">
      <dgm:prSet presAssocID="{52C32D11-4499-49FD-9882-49695304D3F7}" presName="sp" presStyleCnt="0"/>
      <dgm:spPr/>
    </dgm:pt>
    <dgm:pt modelId="{7345C38D-984F-43ED-980C-C3B2F6A79DA3}" type="pres">
      <dgm:prSet presAssocID="{31C51033-C23B-4DBB-A6C8-BB10562A9415}" presName="composite" presStyleCnt="0"/>
      <dgm:spPr/>
    </dgm:pt>
    <dgm:pt modelId="{A2EB85CF-543E-41C1-B47E-9E7B42B95F4A}" type="pres">
      <dgm:prSet presAssocID="{31C51033-C23B-4DBB-A6C8-BB10562A9415}" presName="parentText" presStyleLbl="alignNode1" presStyleIdx="1" presStyleCnt="3">
        <dgm:presLayoutVars>
          <dgm:chMax val="1"/>
          <dgm:bulletEnabled val="1"/>
        </dgm:presLayoutVars>
      </dgm:prSet>
      <dgm:spPr/>
      <dgm:t>
        <a:bodyPr/>
        <a:lstStyle/>
        <a:p>
          <a:endParaRPr lang="zh-TW" altLang="en-US"/>
        </a:p>
      </dgm:t>
    </dgm:pt>
    <dgm:pt modelId="{D5852105-40E8-425F-8EDB-F6CAAF442C02}" type="pres">
      <dgm:prSet presAssocID="{31C51033-C23B-4DBB-A6C8-BB10562A9415}" presName="descendantText" presStyleLbl="alignAcc1" presStyleIdx="1" presStyleCnt="3">
        <dgm:presLayoutVars>
          <dgm:bulletEnabled val="1"/>
        </dgm:presLayoutVars>
      </dgm:prSet>
      <dgm:spPr/>
      <dgm:t>
        <a:bodyPr/>
        <a:lstStyle/>
        <a:p>
          <a:endParaRPr lang="zh-TW" altLang="en-US"/>
        </a:p>
      </dgm:t>
    </dgm:pt>
    <dgm:pt modelId="{27F28B6E-37B1-47C1-B663-8B56B9CDBB8E}" type="pres">
      <dgm:prSet presAssocID="{87A54ABF-85DB-42C7-85B8-BE7780E445E3}" presName="sp" presStyleCnt="0"/>
      <dgm:spPr/>
    </dgm:pt>
    <dgm:pt modelId="{C76FAADD-C831-4F71-9D76-B4714F2A40D7}" type="pres">
      <dgm:prSet presAssocID="{1F6FCEB7-4DC0-43C3-BA1B-BF2CD880D643}" presName="composite" presStyleCnt="0"/>
      <dgm:spPr/>
    </dgm:pt>
    <dgm:pt modelId="{1A095AF9-F660-48E7-8CBF-83ECCE8C9C91}" type="pres">
      <dgm:prSet presAssocID="{1F6FCEB7-4DC0-43C3-BA1B-BF2CD880D643}" presName="parentText" presStyleLbl="alignNode1" presStyleIdx="2" presStyleCnt="3">
        <dgm:presLayoutVars>
          <dgm:chMax val="1"/>
          <dgm:bulletEnabled val="1"/>
        </dgm:presLayoutVars>
      </dgm:prSet>
      <dgm:spPr/>
      <dgm:t>
        <a:bodyPr/>
        <a:lstStyle/>
        <a:p>
          <a:endParaRPr lang="zh-TW" altLang="en-US"/>
        </a:p>
      </dgm:t>
    </dgm:pt>
    <dgm:pt modelId="{A21506EC-42DC-426E-9203-1C89557471A4}" type="pres">
      <dgm:prSet presAssocID="{1F6FCEB7-4DC0-43C3-BA1B-BF2CD880D643}" presName="descendantText" presStyleLbl="alignAcc1" presStyleIdx="2" presStyleCnt="3">
        <dgm:presLayoutVars>
          <dgm:bulletEnabled val="1"/>
        </dgm:presLayoutVars>
      </dgm:prSet>
      <dgm:spPr/>
      <dgm:t>
        <a:bodyPr/>
        <a:lstStyle/>
        <a:p>
          <a:endParaRPr lang="zh-TW" altLang="en-US"/>
        </a:p>
      </dgm:t>
    </dgm:pt>
  </dgm:ptLst>
  <dgm:cxnLst>
    <dgm:cxn modelId="{5715326F-DCA8-4FDA-90DC-1A49D21C0DC5}" type="presOf" srcId="{3BDCD08A-7524-4C18-914D-90447EB54670}" destId="{A21506EC-42DC-426E-9203-1C89557471A4}" srcOrd="0" destOrd="0" presId="urn:microsoft.com/office/officeart/2005/8/layout/chevron2"/>
    <dgm:cxn modelId="{09AD29C2-BE47-4399-B7D0-F7F092A8C60B}" type="presOf" srcId="{A12770D9-E1EB-4B69-8D13-A16EF561B82B}" destId="{AC12EE05-B568-4079-BFF5-661B90E0CA26}" srcOrd="0" destOrd="0" presId="urn:microsoft.com/office/officeart/2005/8/layout/chevron2"/>
    <dgm:cxn modelId="{4F94F238-541B-418A-8265-1BA553EC6DE5}" srcId="{31C51033-C23B-4DBB-A6C8-BB10562A9415}" destId="{BF62CC0B-8526-49B1-B71D-617F18191D76}" srcOrd="0" destOrd="0" parTransId="{B52F0101-5173-49E4-81FE-80272CFADA1F}" sibTransId="{CB5D4DF2-22F8-4CB5-BB0C-C3BE6A989F40}"/>
    <dgm:cxn modelId="{17053817-C8EF-494D-B768-C1EC489E6AF3}" type="presOf" srcId="{3AFBACF3-B216-45C2-9C68-3A7F43FC1B52}" destId="{4C9E8836-0D82-4D32-848F-5D913D8BCE40}" srcOrd="0" destOrd="0" presId="urn:microsoft.com/office/officeart/2005/8/layout/chevron2"/>
    <dgm:cxn modelId="{61A0EB63-D2D9-419B-8856-33303C2C4E0D}" srcId="{CACB4E05-DE2C-426F-800E-B9C052A1D8DA}" destId="{A12770D9-E1EB-4B69-8D13-A16EF561B82B}" srcOrd="0" destOrd="0" parTransId="{1FF3DA34-1C6E-429A-BAB5-AEE77E4A5997}" sibTransId="{563AEF30-8590-47BE-A8F8-63A10A5B9CC6}"/>
    <dgm:cxn modelId="{F472152C-2F38-4331-B189-36CFFDC92315}" type="presOf" srcId="{CACB4E05-DE2C-426F-800E-B9C052A1D8DA}" destId="{9972036C-3ADD-4A54-ADEF-0510BFE12AAF}" srcOrd="0" destOrd="0" presId="urn:microsoft.com/office/officeart/2005/8/layout/chevron2"/>
    <dgm:cxn modelId="{7F8D2BA5-9066-4880-80E8-DBEDB3730D2C}" srcId="{3AFBACF3-B216-45C2-9C68-3A7F43FC1B52}" destId="{1F6FCEB7-4DC0-43C3-BA1B-BF2CD880D643}" srcOrd="2" destOrd="0" parTransId="{9AC356AE-FB8A-4887-BA9D-28CAA1C0FED5}" sibTransId="{92594C47-4AA9-450E-BB9F-07ED043C2BCA}"/>
    <dgm:cxn modelId="{35A83280-0C9A-402D-A4CE-6DBA8003BDA2}" type="presOf" srcId="{1F6FCEB7-4DC0-43C3-BA1B-BF2CD880D643}" destId="{1A095AF9-F660-48E7-8CBF-83ECCE8C9C91}" srcOrd="0" destOrd="0" presId="urn:microsoft.com/office/officeart/2005/8/layout/chevron2"/>
    <dgm:cxn modelId="{DF4053CF-AF4D-4E7B-B5C5-FBE6DF02B43E}" srcId="{1F6FCEB7-4DC0-43C3-BA1B-BF2CD880D643}" destId="{3BDCD08A-7524-4C18-914D-90447EB54670}" srcOrd="0" destOrd="0" parTransId="{970161D9-152D-4B2C-A68D-5F250C49F14A}" sibTransId="{A5BD5A31-0573-4ED2-A03D-6814B75B5BF3}"/>
    <dgm:cxn modelId="{A6CDC6ED-135C-450C-BA30-19161D219767}" srcId="{3AFBACF3-B216-45C2-9C68-3A7F43FC1B52}" destId="{31C51033-C23B-4DBB-A6C8-BB10562A9415}" srcOrd="1" destOrd="0" parTransId="{26863474-AA5D-4269-A8D1-B569727B8744}" sibTransId="{87A54ABF-85DB-42C7-85B8-BE7780E445E3}"/>
    <dgm:cxn modelId="{DAB2FF68-7211-43C6-BA32-A099D9DBB0BD}" srcId="{3AFBACF3-B216-45C2-9C68-3A7F43FC1B52}" destId="{CACB4E05-DE2C-426F-800E-B9C052A1D8DA}" srcOrd="0" destOrd="0" parTransId="{97BD60AA-FE68-4296-865F-D21164E513A5}" sibTransId="{52C32D11-4499-49FD-9882-49695304D3F7}"/>
    <dgm:cxn modelId="{98A883BB-2F6A-46D8-B0DE-DB6CF214ACD7}" type="presOf" srcId="{31C51033-C23B-4DBB-A6C8-BB10562A9415}" destId="{A2EB85CF-543E-41C1-B47E-9E7B42B95F4A}" srcOrd="0" destOrd="0" presId="urn:microsoft.com/office/officeart/2005/8/layout/chevron2"/>
    <dgm:cxn modelId="{80B51983-9E54-420C-B742-6E79F0A7F56B}" type="presOf" srcId="{BF62CC0B-8526-49B1-B71D-617F18191D76}" destId="{D5852105-40E8-425F-8EDB-F6CAAF442C02}" srcOrd="0" destOrd="0" presId="urn:microsoft.com/office/officeart/2005/8/layout/chevron2"/>
    <dgm:cxn modelId="{872A1C7D-003B-463A-BEE3-35E3EEE8F731}" type="presParOf" srcId="{4C9E8836-0D82-4D32-848F-5D913D8BCE40}" destId="{08A8E093-05AE-4A37-B743-224DC9D1DF0E}" srcOrd="0" destOrd="0" presId="urn:microsoft.com/office/officeart/2005/8/layout/chevron2"/>
    <dgm:cxn modelId="{7C7AA6E2-F196-4447-AFC9-72067FA8F1F5}" type="presParOf" srcId="{08A8E093-05AE-4A37-B743-224DC9D1DF0E}" destId="{9972036C-3ADD-4A54-ADEF-0510BFE12AAF}" srcOrd="0" destOrd="0" presId="urn:microsoft.com/office/officeart/2005/8/layout/chevron2"/>
    <dgm:cxn modelId="{772DE317-F01C-4272-9F1E-C505E0C86F5C}" type="presParOf" srcId="{08A8E093-05AE-4A37-B743-224DC9D1DF0E}" destId="{AC12EE05-B568-4079-BFF5-661B90E0CA26}" srcOrd="1" destOrd="0" presId="urn:microsoft.com/office/officeart/2005/8/layout/chevron2"/>
    <dgm:cxn modelId="{26A75E44-C892-43F6-A881-27C62905E54C}" type="presParOf" srcId="{4C9E8836-0D82-4D32-848F-5D913D8BCE40}" destId="{AAC629A5-2E49-48E0-ACFC-E06FD5050D9B}" srcOrd="1" destOrd="0" presId="urn:microsoft.com/office/officeart/2005/8/layout/chevron2"/>
    <dgm:cxn modelId="{B8562177-AFA5-4F39-8C8C-D4EE1AF06FC7}" type="presParOf" srcId="{4C9E8836-0D82-4D32-848F-5D913D8BCE40}" destId="{7345C38D-984F-43ED-980C-C3B2F6A79DA3}" srcOrd="2" destOrd="0" presId="urn:microsoft.com/office/officeart/2005/8/layout/chevron2"/>
    <dgm:cxn modelId="{5BD59D90-F627-4BEB-A3F8-0BB06C17DE96}" type="presParOf" srcId="{7345C38D-984F-43ED-980C-C3B2F6A79DA3}" destId="{A2EB85CF-543E-41C1-B47E-9E7B42B95F4A}" srcOrd="0" destOrd="0" presId="urn:microsoft.com/office/officeart/2005/8/layout/chevron2"/>
    <dgm:cxn modelId="{8EDEFCE0-9FFB-4D48-98C4-D522D8E2AAD2}" type="presParOf" srcId="{7345C38D-984F-43ED-980C-C3B2F6A79DA3}" destId="{D5852105-40E8-425F-8EDB-F6CAAF442C02}" srcOrd="1" destOrd="0" presId="urn:microsoft.com/office/officeart/2005/8/layout/chevron2"/>
    <dgm:cxn modelId="{955EA491-F434-4F3F-ABF7-7008AE525C97}" type="presParOf" srcId="{4C9E8836-0D82-4D32-848F-5D913D8BCE40}" destId="{27F28B6E-37B1-47C1-B663-8B56B9CDBB8E}" srcOrd="3" destOrd="0" presId="urn:microsoft.com/office/officeart/2005/8/layout/chevron2"/>
    <dgm:cxn modelId="{B0A4C0C8-DA53-4DF2-9A71-AAF1B96BE04A}" type="presParOf" srcId="{4C9E8836-0D82-4D32-848F-5D913D8BCE40}" destId="{C76FAADD-C831-4F71-9D76-B4714F2A40D7}" srcOrd="4" destOrd="0" presId="urn:microsoft.com/office/officeart/2005/8/layout/chevron2"/>
    <dgm:cxn modelId="{642A864D-622C-4976-A6A4-5E505556EB7C}" type="presParOf" srcId="{C76FAADD-C831-4F71-9D76-B4714F2A40D7}" destId="{1A095AF9-F660-48E7-8CBF-83ECCE8C9C91}" srcOrd="0" destOrd="0" presId="urn:microsoft.com/office/officeart/2005/8/layout/chevron2"/>
    <dgm:cxn modelId="{E32B2898-51C0-467B-BFB0-89B4AAC43572}" type="presParOf" srcId="{C76FAADD-C831-4F71-9D76-B4714F2A40D7}" destId="{A21506EC-42DC-426E-9203-1C89557471A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958DB-3514-4713-8408-AEB9F15F8802}">
      <dsp:nvSpPr>
        <dsp:cNvPr id="0" name=""/>
        <dsp:cNvSpPr/>
      </dsp:nvSpPr>
      <dsp:spPr>
        <a:xfrm>
          <a:off x="334733" y="307129"/>
          <a:ext cx="6511621" cy="12181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5073" tIns="68580" rIns="68580" bIns="68580" numCol="1" spcCol="1270" anchor="ctr" anchorCtr="0">
          <a:noAutofit/>
        </a:bodyPr>
        <a:lstStyle/>
        <a:p>
          <a:pPr lvl="0" algn="l" defTabSz="800100">
            <a:lnSpc>
              <a:spcPct val="90000"/>
            </a:lnSpc>
            <a:spcBef>
              <a:spcPct val="0"/>
            </a:spcBef>
            <a:spcAft>
              <a:spcPct val="35000"/>
            </a:spcAft>
          </a:pPr>
          <a:r>
            <a:rPr lang="zh-TW" altLang="en-US" sz="1800" b="1" kern="1200" dirty="0" smtClean="0"/>
            <a:t>優點</a:t>
          </a:r>
          <a:r>
            <a:rPr lang="en-US" altLang="zh-TW" sz="1800" kern="1200" dirty="0" smtClean="0"/>
            <a:t/>
          </a:r>
          <a:br>
            <a:rPr lang="en-US" altLang="zh-TW" sz="1800" kern="1200" dirty="0" smtClean="0"/>
          </a:br>
          <a:r>
            <a:rPr lang="zh-TW" altLang="en-US" sz="1800" kern="1200" dirty="0" smtClean="0"/>
            <a:t>架構簡單且所需花費的成本較低，通常較適合應用在網路環境較單純、與規模不大的網路環境中。</a:t>
          </a:r>
          <a:endParaRPr lang="zh-TW" altLang="en-US" sz="1800" kern="1200" dirty="0"/>
        </a:p>
      </dsp:txBody>
      <dsp:txXfrm>
        <a:off x="334733" y="307129"/>
        <a:ext cx="6511621" cy="1218120"/>
      </dsp:txXfrm>
    </dsp:sp>
    <dsp:sp modelId="{9B222E43-E7D1-4632-9976-50D6DD8DC022}">
      <dsp:nvSpPr>
        <dsp:cNvPr id="0" name=""/>
        <dsp:cNvSpPr/>
      </dsp:nvSpPr>
      <dsp:spPr>
        <a:xfrm>
          <a:off x="0" y="258889"/>
          <a:ext cx="852684" cy="1279026"/>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CFF6E0-9097-403C-BB0C-5FEDC6D9A065}">
      <dsp:nvSpPr>
        <dsp:cNvPr id="0" name=""/>
        <dsp:cNvSpPr/>
      </dsp:nvSpPr>
      <dsp:spPr>
        <a:xfrm>
          <a:off x="350558" y="1914242"/>
          <a:ext cx="6470225" cy="12181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5073" tIns="68580" rIns="68580" bIns="68580" numCol="1" spcCol="1270" anchor="ctr" anchorCtr="0">
          <a:noAutofit/>
        </a:bodyPr>
        <a:lstStyle/>
        <a:p>
          <a:pPr lvl="0" algn="l" defTabSz="800100">
            <a:lnSpc>
              <a:spcPct val="90000"/>
            </a:lnSpc>
            <a:spcBef>
              <a:spcPct val="0"/>
            </a:spcBef>
            <a:spcAft>
              <a:spcPct val="35000"/>
            </a:spcAft>
          </a:pPr>
          <a:r>
            <a:rPr lang="zh-TW" altLang="en-US" sz="1800" b="1" kern="1200" dirty="0" smtClean="0"/>
            <a:t>缺點</a:t>
          </a:r>
          <a:r>
            <a:rPr lang="en-US" altLang="zh-TW" sz="1800" kern="1200" dirty="0" smtClean="0"/>
            <a:t/>
          </a:r>
          <a:br>
            <a:rPr lang="en-US" altLang="zh-TW" sz="1800" kern="1200" dirty="0" smtClean="0"/>
          </a:br>
          <a:r>
            <a:rPr lang="zh-TW" altLang="en-US" sz="1800" kern="1200" dirty="0" smtClean="0"/>
            <a:t>無法分工管理、執行效率低、資源利用率低、架構不易擴充、容錯性低。</a:t>
          </a:r>
          <a:endParaRPr lang="zh-TW" altLang="en-US" sz="1800" kern="1200" dirty="0"/>
        </a:p>
      </dsp:txBody>
      <dsp:txXfrm>
        <a:off x="350558" y="1914242"/>
        <a:ext cx="6470225" cy="1218120"/>
      </dsp:txXfrm>
    </dsp:sp>
    <dsp:sp modelId="{20463B6E-B20F-4567-83FD-495E716A94C9}">
      <dsp:nvSpPr>
        <dsp:cNvPr id="0" name=""/>
        <dsp:cNvSpPr/>
      </dsp:nvSpPr>
      <dsp:spPr>
        <a:xfrm>
          <a:off x="17498" y="1883792"/>
          <a:ext cx="852684" cy="1279026"/>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AC9946-37C2-4AD9-A6CA-3172EFD0D2C0}">
      <dsp:nvSpPr>
        <dsp:cNvPr id="0" name=""/>
        <dsp:cNvSpPr/>
      </dsp:nvSpPr>
      <dsp:spPr>
        <a:xfrm>
          <a:off x="399381" y="3374085"/>
          <a:ext cx="6434480" cy="12181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5073" tIns="68580" rIns="68580" bIns="68580" numCol="1" spcCol="1270" anchor="ctr" anchorCtr="0">
          <a:noAutofit/>
        </a:bodyPr>
        <a:lstStyle/>
        <a:p>
          <a:pPr lvl="0" algn="l" defTabSz="800100">
            <a:lnSpc>
              <a:spcPct val="90000"/>
            </a:lnSpc>
            <a:spcBef>
              <a:spcPct val="0"/>
            </a:spcBef>
            <a:spcAft>
              <a:spcPct val="35000"/>
            </a:spcAft>
          </a:pPr>
          <a:r>
            <a:rPr lang="zh-TW" altLang="en-US" sz="1800" b="1" kern="1200" dirty="0" smtClean="0"/>
            <a:t>特別考量</a:t>
          </a:r>
          <a:r>
            <a:rPr lang="en-US" altLang="zh-TW" sz="1800" kern="1200" dirty="0" smtClean="0"/>
            <a:t/>
          </a:r>
          <a:br>
            <a:rPr lang="en-US" altLang="zh-TW" sz="1800" kern="1200" dirty="0" smtClean="0"/>
          </a:br>
          <a:r>
            <a:rPr lang="zh-TW" altLang="en-US" sz="1800" kern="1200" dirty="0" smtClean="0"/>
            <a:t>網管系統主機位置、網管訓務、系統安全、容錯備援及系統延伸性等。</a:t>
          </a:r>
          <a:endParaRPr lang="zh-TW" altLang="en-US" sz="1800" kern="1200" dirty="0"/>
        </a:p>
      </dsp:txBody>
      <dsp:txXfrm>
        <a:off x="399381" y="3374085"/>
        <a:ext cx="6434480" cy="1218120"/>
      </dsp:txXfrm>
    </dsp:sp>
    <dsp:sp modelId="{7E931C33-288C-44E3-A977-FD2486E0593B}">
      <dsp:nvSpPr>
        <dsp:cNvPr id="0" name=""/>
        <dsp:cNvSpPr/>
      </dsp:nvSpPr>
      <dsp:spPr>
        <a:xfrm>
          <a:off x="28285" y="3356631"/>
          <a:ext cx="852684" cy="1279026"/>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036C-3ADD-4A54-ADEF-0510BFE12AAF}">
      <dsp:nvSpPr>
        <dsp:cNvPr id="0" name=""/>
        <dsp:cNvSpPr/>
      </dsp:nvSpPr>
      <dsp:spPr>
        <a:xfrm rot="5400000">
          <a:off x="-261190" y="261406"/>
          <a:ext cx="1741270" cy="1218889"/>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TW" altLang="en-US" sz="2300" kern="1200" dirty="0" smtClean="0"/>
            <a:t>優點</a:t>
          </a:r>
          <a:endParaRPr lang="zh-TW" altLang="en-US" sz="2300" kern="1200" dirty="0"/>
        </a:p>
      </dsp:txBody>
      <dsp:txXfrm rot="-5400000">
        <a:off x="1" y="609661"/>
        <a:ext cx="1218889" cy="522381"/>
      </dsp:txXfrm>
    </dsp:sp>
    <dsp:sp modelId="{AC12EE05-B568-4079-BFF5-661B90E0CA26}">
      <dsp:nvSpPr>
        <dsp:cNvPr id="0" name=""/>
        <dsp:cNvSpPr/>
      </dsp:nvSpPr>
      <dsp:spPr>
        <a:xfrm rot="5400000">
          <a:off x="4144015" y="-2924910"/>
          <a:ext cx="1131825" cy="698207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TW" altLang="en-US" sz="2400" kern="1200" dirty="0" smtClean="0"/>
            <a:t>分散網管控制權、執行效率高、資源利用率高、提高彈性</a:t>
          </a:r>
          <a:endParaRPr lang="zh-TW" altLang="en-US" sz="2400" kern="1200" dirty="0"/>
        </a:p>
      </dsp:txBody>
      <dsp:txXfrm rot="-5400000">
        <a:off x="1218890" y="55466"/>
        <a:ext cx="6926826" cy="1021323"/>
      </dsp:txXfrm>
    </dsp:sp>
    <dsp:sp modelId="{A2EB85CF-543E-41C1-B47E-9E7B42B95F4A}">
      <dsp:nvSpPr>
        <dsp:cNvPr id="0" name=""/>
        <dsp:cNvSpPr/>
      </dsp:nvSpPr>
      <dsp:spPr>
        <a:xfrm rot="5400000">
          <a:off x="-261190" y="1809905"/>
          <a:ext cx="1741270" cy="1218889"/>
        </a:xfrm>
        <a:prstGeom prst="chevron">
          <a:avLst/>
        </a:prstGeom>
        <a:solidFill>
          <a:schemeClr val="accent4">
            <a:hueOff val="1754093"/>
            <a:satOff val="4262"/>
            <a:lumOff val="6961"/>
            <a:alphaOff val="0"/>
          </a:schemeClr>
        </a:solidFill>
        <a:ln w="25400" cap="flat" cmpd="sng" algn="ctr">
          <a:solidFill>
            <a:schemeClr val="accent4">
              <a:hueOff val="1754093"/>
              <a:satOff val="4262"/>
              <a:lumOff val="6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TW" altLang="en-US" sz="2300" kern="1200" dirty="0" smtClean="0"/>
            <a:t>缺點</a:t>
          </a:r>
          <a:endParaRPr lang="zh-TW" altLang="en-US" sz="2300" kern="1200" dirty="0"/>
        </a:p>
      </dsp:txBody>
      <dsp:txXfrm rot="-5400000">
        <a:off x="1" y="2158160"/>
        <a:ext cx="1218889" cy="522381"/>
      </dsp:txXfrm>
    </dsp:sp>
    <dsp:sp modelId="{D5852105-40E8-425F-8EDB-F6CAAF442C02}">
      <dsp:nvSpPr>
        <dsp:cNvPr id="0" name=""/>
        <dsp:cNvSpPr/>
      </dsp:nvSpPr>
      <dsp:spPr>
        <a:xfrm rot="5400000">
          <a:off x="4144015" y="-1376411"/>
          <a:ext cx="1131825" cy="6982077"/>
        </a:xfrm>
        <a:prstGeom prst="round2SameRect">
          <a:avLst/>
        </a:prstGeom>
        <a:solidFill>
          <a:schemeClr val="lt1">
            <a:alpha val="90000"/>
            <a:hueOff val="0"/>
            <a:satOff val="0"/>
            <a:lumOff val="0"/>
            <a:alphaOff val="0"/>
          </a:schemeClr>
        </a:solidFill>
        <a:ln w="25400" cap="flat" cmpd="sng" algn="ctr">
          <a:solidFill>
            <a:schemeClr val="accent4">
              <a:hueOff val="1754093"/>
              <a:satOff val="4262"/>
              <a:lumOff val="6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TW" altLang="en-US" sz="2400" kern="1200" dirty="0" smtClean="0"/>
            <a:t>架構複雜、成本較高</a:t>
          </a:r>
          <a:endParaRPr lang="zh-TW" altLang="en-US" sz="2400" kern="1200" dirty="0"/>
        </a:p>
      </dsp:txBody>
      <dsp:txXfrm rot="-5400000">
        <a:off x="1218890" y="1603965"/>
        <a:ext cx="6926826" cy="1021323"/>
      </dsp:txXfrm>
    </dsp:sp>
    <dsp:sp modelId="{1A095AF9-F660-48E7-8CBF-83ECCE8C9C91}">
      <dsp:nvSpPr>
        <dsp:cNvPr id="0" name=""/>
        <dsp:cNvSpPr/>
      </dsp:nvSpPr>
      <dsp:spPr>
        <a:xfrm rot="5400000">
          <a:off x="-261190" y="3358404"/>
          <a:ext cx="1741270" cy="1218889"/>
        </a:xfrm>
        <a:prstGeom prst="chevron">
          <a:avLst/>
        </a:prstGeom>
        <a:solidFill>
          <a:schemeClr val="accent4">
            <a:hueOff val="3508185"/>
            <a:satOff val="8525"/>
            <a:lumOff val="13922"/>
            <a:alphaOff val="0"/>
          </a:schemeClr>
        </a:solidFill>
        <a:ln w="25400" cap="flat" cmpd="sng" algn="ctr">
          <a:solidFill>
            <a:schemeClr val="accent4">
              <a:hueOff val="3508185"/>
              <a:satOff val="8525"/>
              <a:lumOff val="1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TW" altLang="en-US" sz="2300" kern="1200" dirty="0" smtClean="0"/>
            <a:t>探討課題</a:t>
          </a:r>
          <a:endParaRPr lang="zh-TW" altLang="en-US" sz="2300" kern="1200" dirty="0"/>
        </a:p>
      </dsp:txBody>
      <dsp:txXfrm rot="-5400000">
        <a:off x="1" y="3706659"/>
        <a:ext cx="1218889" cy="522381"/>
      </dsp:txXfrm>
    </dsp:sp>
    <dsp:sp modelId="{A21506EC-42DC-426E-9203-1C89557471A4}">
      <dsp:nvSpPr>
        <dsp:cNvPr id="0" name=""/>
        <dsp:cNvSpPr/>
      </dsp:nvSpPr>
      <dsp:spPr>
        <a:xfrm rot="5400000">
          <a:off x="4144015" y="172087"/>
          <a:ext cx="1131825" cy="6982077"/>
        </a:xfrm>
        <a:prstGeom prst="round2SameRect">
          <a:avLst/>
        </a:prstGeom>
        <a:solidFill>
          <a:schemeClr val="lt1">
            <a:alpha val="90000"/>
            <a:hueOff val="0"/>
            <a:satOff val="0"/>
            <a:lumOff val="0"/>
            <a:alphaOff val="0"/>
          </a:schemeClr>
        </a:solidFill>
        <a:ln w="25400" cap="flat" cmpd="sng" algn="ctr">
          <a:solidFill>
            <a:schemeClr val="accent4">
              <a:hueOff val="3508185"/>
              <a:satOff val="8525"/>
              <a:lumOff val="1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TW" altLang="en-US" sz="2400" kern="1200" dirty="0" smtClean="0"/>
            <a:t>整體資訊蒐集、個別系統設定、網管應用存取與操作、網管範圍重疊</a:t>
          </a:r>
          <a:endParaRPr lang="zh-TW" altLang="en-US" sz="2400" kern="1200" dirty="0"/>
        </a:p>
      </dsp:txBody>
      <dsp:txXfrm rot="-5400000">
        <a:off x="1218890" y="3152464"/>
        <a:ext cx="6926826" cy="1021323"/>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F1458-517A-4CD8-845E-9FBB6E5B5E2F}" type="datetimeFigureOut">
              <a:rPr lang="zh-TW" altLang="en-US" smtClean="0"/>
              <a:t>2021/11/19</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D8A0CB-C4CD-46B0-AF32-D2E523AE869C}" type="slidenum">
              <a:rPr lang="zh-TW" altLang="en-US" smtClean="0"/>
              <a:t>‹#›</a:t>
            </a:fld>
            <a:endParaRPr lang="zh-TW" altLang="en-US"/>
          </a:p>
        </p:txBody>
      </p:sp>
    </p:spTree>
    <p:extLst>
      <p:ext uri="{BB962C8B-B14F-4D97-AF65-F5344CB8AC3E}">
        <p14:creationId xmlns:p14="http://schemas.microsoft.com/office/powerpoint/2010/main" val="308325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0601303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hkitblog.com/?s=%E8%99%9B%E6%93%AC%E5%8C%96" TargetMode="External"/><Relationship Id="rId7" Type="http://schemas.openxmlformats.org/officeDocument/2006/relationships/hyperlink" Target="http://hkitblog.com/?s=ID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hkitblog.com/?s=%E9%98%B2%E7%81%AB%E7%89%86" TargetMode="External"/><Relationship Id="rId5" Type="http://schemas.openxmlformats.org/officeDocument/2006/relationships/hyperlink" Target="http://hkitblog.com/?s=%E8%B2%A0%E8%BC%89%E5%B9%B3%E8%A1%A1" TargetMode="External"/><Relationship Id="rId4" Type="http://schemas.openxmlformats.org/officeDocument/2006/relationships/hyperlink" Target="http://hkitblog.com/?s=NFV"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4082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lnSpc>
                <a:spcPct val="150000"/>
              </a:lnSpc>
            </a:pPr>
            <a:r>
              <a:rPr lang="zh-TW" altLang="en-US" dirty="0" smtClean="0"/>
              <a:t>安全管理是讓資料能夠安全無虞的使用、傳輸，以防止竊取、刪改等非法行為，就是安全管理的主要功能。</a:t>
            </a:r>
            <a:endParaRPr lang="en-US" altLang="zh-TW" dirty="0" smtClean="0"/>
          </a:p>
          <a:p>
            <a:pPr>
              <a:lnSpc>
                <a:spcPct val="150000"/>
              </a:lnSpc>
            </a:pPr>
            <a:r>
              <a:rPr lang="zh-TW" altLang="en-US" dirty="0" smtClean="0"/>
              <a:t>藉由安全管理功能，網路管理人員可以清楚的監控各種資源的使用情形。</a:t>
            </a:r>
            <a:endParaRPr lang="en-US" altLang="zh-TW" dirty="0" smtClean="0"/>
          </a:p>
          <a:p>
            <a:pPr>
              <a:lnSpc>
                <a:spcPct val="150000"/>
              </a:lnSpc>
            </a:pPr>
            <a:r>
              <a:rPr lang="zh-TW" altLang="en-US" dirty="0" smtClean="0"/>
              <a:t>用設定密碼、確認網路使用者身分，以及其使用權限等安全機制，來保護整個網路的安全。</a:t>
            </a:r>
            <a:endParaRPr lang="en-US" altLang="zh-TW" dirty="0" smtClean="0"/>
          </a:p>
          <a:p>
            <a:pPr marL="139700" indent="0">
              <a:lnSpc>
                <a:spcPct val="150000"/>
              </a:lnSpc>
              <a:buNone/>
            </a:pPr>
            <a:r>
              <a:rPr lang="zh-TW" altLang="en-US" dirty="0" smtClean="0"/>
              <a:t>安全管理的主要功能是管理網路資源的使用 權。安全管理可以避免網路遭受破壞，或是讓敏感的資訊外洩，網路資源的 種類很多，有的資源的重要性比較高，網路管理系統可能需要針對這些資源 的使用進行記錄。</a:t>
            </a:r>
            <a:endParaRPr lang="zh-TW" altLang="en-US" dirty="0"/>
          </a:p>
        </p:txBody>
      </p:sp>
    </p:spTree>
    <p:extLst>
      <p:ext uri="{BB962C8B-B14F-4D97-AF65-F5344CB8AC3E}">
        <p14:creationId xmlns:p14="http://schemas.microsoft.com/office/powerpoint/2010/main" val="3214758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lnSpc>
                <a:spcPct val="150000"/>
              </a:lnSpc>
            </a:pPr>
            <a:r>
              <a:rPr lang="zh-TW" altLang="en-US" dirty="0" smtClean="0"/>
              <a:t>帳務管理是統計個人或團體使用網路資訊的情形。</a:t>
            </a:r>
            <a:endParaRPr lang="en-US" altLang="zh-TW" dirty="0" smtClean="0"/>
          </a:p>
          <a:p>
            <a:pPr>
              <a:lnSpc>
                <a:spcPct val="150000"/>
              </a:lnSpc>
            </a:pPr>
            <a:r>
              <a:rPr lang="zh-TW" altLang="en-US" dirty="0" smtClean="0"/>
              <a:t>將統計結果回報給網路管理人員，以做為收費之依據。</a:t>
            </a:r>
            <a:endParaRPr lang="en-US" altLang="zh-TW" dirty="0" smtClean="0"/>
          </a:p>
          <a:p>
            <a:pPr>
              <a:lnSpc>
                <a:spcPct val="150000"/>
              </a:lnSpc>
            </a:pPr>
            <a:r>
              <a:rPr lang="zh-TW" altLang="en-US" dirty="0" smtClean="0"/>
              <a:t>財務管理等商業用途的一些功能也都是由帳務管理功能所應提供的。</a:t>
            </a:r>
            <a:endParaRPr lang="en-US" altLang="zh-TW" dirty="0" smtClean="0"/>
          </a:p>
          <a:p>
            <a:pPr marL="139700" indent="0">
              <a:lnSpc>
                <a:spcPct val="150000"/>
              </a:lnSpc>
              <a:buNone/>
            </a:pPr>
            <a:r>
              <a:rPr lang="zh-TW" altLang="en-US" dirty="0" smtClean="0"/>
              <a:t>記錄網路使用的參數</a:t>
            </a:r>
            <a:r>
              <a:rPr lang="en-US" altLang="zh-TW" dirty="0" smtClean="0"/>
              <a:t>(network utilization parameters)</a:t>
            </a:r>
            <a:r>
              <a:rPr lang="zh-TW" altLang="en-US" dirty="0" smtClean="0"/>
              <a:t>，讓使用者對於網路資源的運用得到適當的分配與管理。網路資 源的使用要搭配網路的容量，這樣才能減少網路的問題，對於使用者來說則 要做到使用上的公平性。</a:t>
            </a:r>
            <a:endParaRPr lang="zh-TW" altLang="en-US" dirty="0"/>
          </a:p>
        </p:txBody>
      </p:sp>
    </p:spTree>
    <p:extLst>
      <p:ext uri="{BB962C8B-B14F-4D97-AF65-F5344CB8AC3E}">
        <p14:creationId xmlns:p14="http://schemas.microsoft.com/office/powerpoint/2010/main" val="1667709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lnSpc>
                <a:spcPct val="150000"/>
              </a:lnSpc>
            </a:pPr>
            <a:r>
              <a:rPr lang="zh-TW" altLang="en-US" dirty="0" smtClean="0"/>
              <a:t>常見三種傳統網路管理架構</a:t>
            </a:r>
            <a:endParaRPr lang="en-US" altLang="zh-TW" dirty="0" smtClean="0"/>
          </a:p>
          <a:p>
            <a:pPr lvl="1">
              <a:lnSpc>
                <a:spcPct val="150000"/>
              </a:lnSpc>
            </a:pPr>
            <a:r>
              <a:rPr lang="zh-TW" altLang="en-US" sz="1100" b="0" i="0" u="none" strike="noStrike" cap="none" dirty="0" smtClean="0">
                <a:solidFill>
                  <a:srgbClr val="000000"/>
                </a:solidFill>
                <a:latin typeface="+mn-ea"/>
                <a:ea typeface="Arial"/>
                <a:cs typeface="Arial"/>
                <a:sym typeface="Arial"/>
              </a:rPr>
              <a:t>集中式架構 </a:t>
            </a:r>
            <a:r>
              <a:rPr lang="en-US" altLang="zh-TW" sz="1100" b="0" i="0" u="none" strike="noStrike" cap="none" dirty="0" smtClean="0">
                <a:solidFill>
                  <a:srgbClr val="000000"/>
                </a:solidFill>
                <a:latin typeface="+mn-ea"/>
                <a:ea typeface="Arial"/>
                <a:cs typeface="Arial"/>
                <a:sym typeface="Arial"/>
              </a:rPr>
              <a:t>(</a:t>
            </a:r>
            <a:r>
              <a:rPr lang="zh-TW" altLang="en-US" sz="1100" b="0" i="0" u="none" strike="noStrike" cap="none" dirty="0" smtClean="0">
                <a:solidFill>
                  <a:srgbClr val="000000"/>
                </a:solidFill>
                <a:latin typeface="+mn-ea"/>
                <a:ea typeface="Arial"/>
                <a:cs typeface="Arial"/>
                <a:sym typeface="Arial"/>
              </a:rPr>
              <a:t> </a:t>
            </a:r>
            <a:r>
              <a:rPr lang="en-US" altLang="zh-TW" sz="1100" b="0" i="0" u="none" strike="noStrike" cap="none" dirty="0" smtClean="0">
                <a:solidFill>
                  <a:srgbClr val="000000"/>
                </a:solidFill>
                <a:latin typeface="+mn-ea"/>
                <a:ea typeface="Arial"/>
                <a:cs typeface="Arial"/>
                <a:sym typeface="Arial"/>
              </a:rPr>
              <a:t>Centralized Architecture</a:t>
            </a:r>
            <a:r>
              <a:rPr lang="zh-TW" altLang="en-US" sz="1100" b="0" i="0" u="none" strike="noStrike" cap="none" dirty="0" smtClean="0">
                <a:solidFill>
                  <a:srgbClr val="000000"/>
                </a:solidFill>
                <a:latin typeface="+mn-ea"/>
                <a:ea typeface="Arial"/>
                <a:cs typeface="Arial"/>
                <a:sym typeface="Arial"/>
              </a:rPr>
              <a:t> </a:t>
            </a:r>
            <a:r>
              <a:rPr lang="en-US" altLang="zh-TW" sz="1100" b="0" i="0" u="none" strike="noStrike" cap="none" dirty="0" smtClean="0">
                <a:solidFill>
                  <a:srgbClr val="000000"/>
                </a:solidFill>
                <a:latin typeface="+mn-ea"/>
                <a:ea typeface="Arial"/>
                <a:cs typeface="Arial"/>
                <a:sym typeface="Arial"/>
              </a:rPr>
              <a:t>)</a:t>
            </a:r>
          </a:p>
          <a:p>
            <a:pPr lvl="1">
              <a:lnSpc>
                <a:spcPct val="150000"/>
              </a:lnSpc>
            </a:pPr>
            <a:r>
              <a:rPr lang="zh-TW" altLang="en-US" sz="1100" b="0" i="0" u="none" strike="noStrike" cap="none" dirty="0" smtClean="0">
                <a:solidFill>
                  <a:srgbClr val="000000"/>
                </a:solidFill>
                <a:latin typeface="+mn-ea"/>
                <a:ea typeface="Arial"/>
                <a:cs typeface="Arial"/>
                <a:sym typeface="Arial"/>
              </a:rPr>
              <a:t>階層式架構 </a:t>
            </a:r>
            <a:r>
              <a:rPr lang="en-US" altLang="zh-TW" sz="1100" b="0" i="0" u="none" strike="noStrike" cap="none" dirty="0" smtClean="0">
                <a:solidFill>
                  <a:srgbClr val="000000"/>
                </a:solidFill>
                <a:latin typeface="+mn-ea"/>
                <a:ea typeface="Arial"/>
                <a:cs typeface="Arial"/>
                <a:sym typeface="Arial"/>
              </a:rPr>
              <a:t>(</a:t>
            </a:r>
            <a:r>
              <a:rPr lang="zh-TW" altLang="en-US" sz="1100" b="0" i="0" u="none" strike="noStrike" cap="none" dirty="0" smtClean="0">
                <a:solidFill>
                  <a:srgbClr val="000000"/>
                </a:solidFill>
                <a:latin typeface="+mn-ea"/>
                <a:ea typeface="Arial"/>
                <a:cs typeface="Arial"/>
                <a:sym typeface="Arial"/>
              </a:rPr>
              <a:t> </a:t>
            </a:r>
            <a:r>
              <a:rPr lang="en-US" altLang="zh-TW" sz="1100" b="0" i="0" u="none" strike="noStrike" cap="none" dirty="0" smtClean="0">
                <a:solidFill>
                  <a:srgbClr val="000000"/>
                </a:solidFill>
                <a:latin typeface="+mn-ea"/>
                <a:ea typeface="Arial"/>
                <a:cs typeface="Arial"/>
                <a:sym typeface="Arial"/>
              </a:rPr>
              <a:t>Hierarchical Architecture</a:t>
            </a:r>
            <a:r>
              <a:rPr lang="zh-TW" altLang="en-US" sz="1100" b="0" i="0" u="none" strike="noStrike" cap="none" dirty="0" smtClean="0">
                <a:solidFill>
                  <a:srgbClr val="000000"/>
                </a:solidFill>
                <a:latin typeface="+mn-ea"/>
                <a:ea typeface="Arial"/>
                <a:cs typeface="Arial"/>
                <a:sym typeface="Arial"/>
              </a:rPr>
              <a:t> </a:t>
            </a:r>
            <a:r>
              <a:rPr lang="en-US" altLang="zh-TW" sz="1100" b="0" i="0" u="none" strike="noStrike" cap="none" dirty="0" smtClean="0">
                <a:solidFill>
                  <a:srgbClr val="000000"/>
                </a:solidFill>
                <a:latin typeface="+mn-ea"/>
                <a:ea typeface="Arial"/>
                <a:cs typeface="Arial"/>
                <a:sym typeface="Arial"/>
              </a:rPr>
              <a:t>)</a:t>
            </a:r>
          </a:p>
          <a:p>
            <a:pPr lvl="1">
              <a:lnSpc>
                <a:spcPct val="150000"/>
              </a:lnSpc>
            </a:pPr>
            <a:r>
              <a:rPr lang="zh-TW" altLang="en-US" sz="1100" b="0" i="0" u="none" strike="noStrike" cap="none" dirty="0" smtClean="0">
                <a:solidFill>
                  <a:srgbClr val="000000"/>
                </a:solidFill>
                <a:latin typeface="+mn-ea"/>
                <a:ea typeface="Arial"/>
                <a:cs typeface="Arial"/>
                <a:sym typeface="Arial"/>
              </a:rPr>
              <a:t>分散式架構 </a:t>
            </a:r>
            <a:r>
              <a:rPr lang="en-US" altLang="zh-TW" sz="1100" b="0" i="0" u="none" strike="noStrike" cap="none" dirty="0" smtClean="0">
                <a:solidFill>
                  <a:srgbClr val="000000"/>
                </a:solidFill>
                <a:latin typeface="+mn-ea"/>
                <a:ea typeface="Arial"/>
                <a:cs typeface="Arial"/>
                <a:sym typeface="Arial"/>
              </a:rPr>
              <a:t>(</a:t>
            </a:r>
            <a:r>
              <a:rPr lang="zh-TW" altLang="en-US" sz="1100" b="0" i="0" u="none" strike="noStrike" cap="none" dirty="0" smtClean="0">
                <a:solidFill>
                  <a:srgbClr val="000000"/>
                </a:solidFill>
                <a:latin typeface="+mn-ea"/>
                <a:ea typeface="Arial"/>
                <a:cs typeface="Arial"/>
                <a:sym typeface="Arial"/>
              </a:rPr>
              <a:t> </a:t>
            </a:r>
            <a:r>
              <a:rPr lang="en-US" altLang="zh-TW" sz="1100" b="0" i="0" u="none" strike="noStrike" cap="none" dirty="0" smtClean="0">
                <a:solidFill>
                  <a:srgbClr val="000000"/>
                </a:solidFill>
                <a:latin typeface="+mn-ea"/>
                <a:ea typeface="Arial"/>
                <a:cs typeface="Arial"/>
                <a:sym typeface="Arial"/>
              </a:rPr>
              <a:t>Distributed Architecture</a:t>
            </a:r>
            <a:r>
              <a:rPr lang="zh-TW" altLang="en-US" sz="1100" b="0" i="0" u="none" strike="noStrike" cap="none" dirty="0" smtClean="0">
                <a:solidFill>
                  <a:srgbClr val="000000"/>
                </a:solidFill>
                <a:latin typeface="+mn-ea"/>
                <a:ea typeface="Arial"/>
                <a:cs typeface="Arial"/>
                <a:sym typeface="Arial"/>
              </a:rPr>
              <a:t> </a:t>
            </a:r>
            <a:r>
              <a:rPr lang="en-US" altLang="zh-TW" sz="1100" b="0" i="0" u="none" strike="noStrike" cap="none" dirty="0" smtClean="0">
                <a:solidFill>
                  <a:srgbClr val="000000"/>
                </a:solidFill>
                <a:latin typeface="+mn-ea"/>
                <a:ea typeface="Arial"/>
                <a:cs typeface="Arial"/>
                <a:sym typeface="Arial"/>
              </a:rPr>
              <a:t>)</a:t>
            </a:r>
          </a:p>
          <a:p>
            <a:pPr>
              <a:lnSpc>
                <a:spcPct val="150000"/>
              </a:lnSpc>
            </a:pPr>
            <a:r>
              <a:rPr lang="zh-TW" altLang="en-US" dirty="0" smtClean="0"/>
              <a:t>網路管理架構考慮因素</a:t>
            </a:r>
            <a:endParaRPr lang="en-US" altLang="zh-TW" dirty="0" smtClean="0"/>
          </a:p>
          <a:p>
            <a:pPr lvl="1">
              <a:lnSpc>
                <a:spcPct val="150000"/>
              </a:lnSpc>
            </a:pPr>
            <a:r>
              <a:rPr lang="zh-TW" altLang="en-US" sz="1100" b="0" i="0" u="none" strike="noStrike" cap="none" dirty="0" smtClean="0">
                <a:solidFill>
                  <a:srgbClr val="000000"/>
                </a:solidFill>
                <a:latin typeface="+mn-ea"/>
                <a:ea typeface="Arial"/>
                <a:cs typeface="Arial"/>
                <a:sym typeface="Arial"/>
              </a:rPr>
              <a:t>網路規模</a:t>
            </a:r>
            <a:endParaRPr lang="en-US" altLang="zh-TW" sz="1100" b="0" i="0" u="none" strike="noStrike" cap="none" dirty="0" smtClean="0">
              <a:solidFill>
                <a:srgbClr val="000000"/>
              </a:solidFill>
              <a:latin typeface="+mn-ea"/>
              <a:ea typeface="Arial"/>
              <a:cs typeface="Arial"/>
              <a:sym typeface="Arial"/>
            </a:endParaRPr>
          </a:p>
          <a:p>
            <a:pPr lvl="1">
              <a:lnSpc>
                <a:spcPct val="150000"/>
              </a:lnSpc>
            </a:pPr>
            <a:r>
              <a:rPr lang="zh-TW" altLang="en-US" sz="1100" b="0" i="0" u="none" strike="noStrike" cap="none" dirty="0" smtClean="0">
                <a:solidFill>
                  <a:srgbClr val="000000"/>
                </a:solidFill>
                <a:latin typeface="+mn-ea"/>
                <a:ea typeface="Arial"/>
                <a:cs typeface="Arial"/>
                <a:sym typeface="Arial"/>
              </a:rPr>
              <a:t>網路架構</a:t>
            </a:r>
            <a:endParaRPr lang="en-US" altLang="zh-TW" sz="1100" b="0" i="0" u="none" strike="noStrike" cap="none" dirty="0" smtClean="0">
              <a:solidFill>
                <a:srgbClr val="000000"/>
              </a:solidFill>
              <a:latin typeface="+mn-ea"/>
              <a:ea typeface="Arial"/>
              <a:cs typeface="Arial"/>
              <a:sym typeface="Arial"/>
            </a:endParaRPr>
          </a:p>
          <a:p>
            <a:pPr lvl="1">
              <a:lnSpc>
                <a:spcPct val="150000"/>
              </a:lnSpc>
            </a:pPr>
            <a:r>
              <a:rPr lang="zh-TW" altLang="en-US" sz="1100" b="0" i="0" u="none" strike="noStrike" cap="none" dirty="0" smtClean="0">
                <a:solidFill>
                  <a:srgbClr val="000000"/>
                </a:solidFill>
                <a:latin typeface="+mn-ea"/>
                <a:ea typeface="Arial"/>
                <a:cs typeface="Arial"/>
                <a:sym typeface="Arial"/>
              </a:rPr>
              <a:t>部門組織架構</a:t>
            </a:r>
            <a:endParaRPr lang="en-US" altLang="zh-TW" sz="1100" b="0" i="0" u="none" strike="noStrike" cap="none" dirty="0" smtClean="0">
              <a:solidFill>
                <a:srgbClr val="000000"/>
              </a:solidFill>
              <a:latin typeface="+mn-ea"/>
              <a:ea typeface="Arial"/>
              <a:cs typeface="Arial"/>
              <a:sym typeface="Arial"/>
            </a:endParaRPr>
          </a:p>
          <a:p>
            <a:pPr lvl="1">
              <a:lnSpc>
                <a:spcPct val="150000"/>
              </a:lnSpc>
            </a:pPr>
            <a:r>
              <a:rPr lang="zh-TW" altLang="en-US" sz="1100" b="0" i="0" u="none" strike="noStrike" cap="none" dirty="0" smtClean="0">
                <a:solidFill>
                  <a:srgbClr val="000000"/>
                </a:solidFill>
                <a:latin typeface="+mn-ea"/>
                <a:ea typeface="Arial"/>
                <a:cs typeface="Arial"/>
                <a:sym typeface="Arial"/>
              </a:rPr>
              <a:t>地理位置分佈</a:t>
            </a:r>
          </a:p>
          <a:p>
            <a:endParaRPr lang="zh-TW" altLang="en-US" dirty="0"/>
          </a:p>
        </p:txBody>
      </p:sp>
    </p:spTree>
    <p:extLst>
      <p:ext uri="{BB962C8B-B14F-4D97-AF65-F5344CB8AC3E}">
        <p14:creationId xmlns:p14="http://schemas.microsoft.com/office/powerpoint/2010/main" val="430054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lnSpc>
                <a:spcPct val="150000"/>
              </a:lnSpc>
            </a:pPr>
            <a:r>
              <a:rPr lang="zh-TW" altLang="en-US" dirty="0" smtClean="0">
                <a:latin typeface="微軟正黑體" panose="020B0604030504040204" pitchFamily="34" charset="-120"/>
                <a:ea typeface="微軟正黑體" panose="020B0604030504040204" pitchFamily="34" charset="-120"/>
              </a:rPr>
              <a:t>所有網路管理工作集中於一個網管系統平台，其負責：</a:t>
            </a:r>
            <a:endParaRPr lang="en-US" altLang="zh-TW" dirty="0" smtClean="0">
              <a:latin typeface="微軟正黑體" panose="020B0604030504040204" pitchFamily="34" charset="-120"/>
              <a:ea typeface="微軟正黑體" panose="020B0604030504040204" pitchFamily="34" charset="-120"/>
            </a:endParaRPr>
          </a:p>
          <a:p>
            <a:pPr lvl="1">
              <a:lnSpc>
                <a:spcPct val="150000"/>
              </a:lnSpc>
            </a:pPr>
            <a:r>
              <a:rPr lang="zh-TW" altLang="en-US" dirty="0" smtClean="0">
                <a:latin typeface="微軟正黑體" panose="020B0604030504040204" pitchFamily="34" charset="-120"/>
                <a:ea typeface="微軟正黑體" panose="020B0604030504040204" pitchFamily="34" charset="-120"/>
              </a:rPr>
              <a:t>所有網路告警與事件報告工作</a:t>
            </a:r>
            <a:endParaRPr lang="en-US" altLang="zh-TW" dirty="0" smtClean="0">
              <a:latin typeface="微軟正黑體" panose="020B0604030504040204" pitchFamily="34" charset="-120"/>
              <a:ea typeface="微軟正黑體" panose="020B0604030504040204" pitchFamily="34" charset="-120"/>
            </a:endParaRPr>
          </a:p>
          <a:p>
            <a:pPr lvl="1">
              <a:lnSpc>
                <a:spcPct val="150000"/>
              </a:lnSpc>
            </a:pPr>
            <a:r>
              <a:rPr lang="zh-TW" altLang="en-US" dirty="0" smtClean="0">
                <a:latin typeface="微軟正黑體" panose="020B0604030504040204" pitchFamily="34" charset="-120"/>
                <a:ea typeface="微軟正黑體" panose="020B0604030504040204" pitchFamily="34" charset="-120"/>
              </a:rPr>
              <a:t>所有網路資訊蒐集工作</a:t>
            </a:r>
            <a:endParaRPr lang="en-US" altLang="zh-TW" dirty="0" smtClean="0">
              <a:latin typeface="微軟正黑體" panose="020B0604030504040204" pitchFamily="34" charset="-120"/>
              <a:ea typeface="微軟正黑體" panose="020B0604030504040204" pitchFamily="34" charset="-120"/>
            </a:endParaRPr>
          </a:p>
          <a:p>
            <a:pPr lvl="1">
              <a:lnSpc>
                <a:spcPct val="150000"/>
              </a:lnSpc>
            </a:pPr>
            <a:r>
              <a:rPr lang="zh-TW" altLang="en-US" dirty="0" smtClean="0">
                <a:latin typeface="微軟正黑體" panose="020B0604030504040204" pitchFamily="34" charset="-120"/>
                <a:ea typeface="微軟正黑體" panose="020B0604030504040204" pitchFamily="34" charset="-120"/>
              </a:rPr>
              <a:t>存取、操作所有網管應用程式</a:t>
            </a:r>
            <a:endParaRPr lang="en-US" altLang="zh-TW" dirty="0" smtClean="0">
              <a:latin typeface="微軟正黑體" panose="020B0604030504040204" pitchFamily="34" charset="-120"/>
              <a:ea typeface="微軟正黑體" panose="020B0604030504040204" pitchFamily="34" charset="-120"/>
            </a:endParaRPr>
          </a:p>
          <a:p>
            <a:pPr marL="139700" indent="0">
              <a:buNone/>
            </a:pPr>
            <a:r>
              <a:rPr lang="zh-TW" altLang="en-US" dirty="0" smtClean="0"/>
              <a:t>就像是右圖延長線一般，統一管理，但這樣的管理方式也會有優缺</a:t>
            </a:r>
            <a:endParaRPr lang="zh-TW" altLang="en-US" dirty="0"/>
          </a:p>
        </p:txBody>
      </p:sp>
    </p:spTree>
    <p:extLst>
      <p:ext uri="{BB962C8B-B14F-4D97-AF65-F5344CB8AC3E}">
        <p14:creationId xmlns:p14="http://schemas.microsoft.com/office/powerpoint/2010/main" val="336796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b="1" dirty="0" smtClean="0"/>
              <a:t>優點</a:t>
            </a:r>
            <a:r>
              <a:rPr lang="en-US" altLang="zh-TW" dirty="0" smtClean="0"/>
              <a:t/>
            </a:r>
            <a:br>
              <a:rPr lang="en-US" altLang="zh-TW" dirty="0" smtClean="0"/>
            </a:br>
            <a:r>
              <a:rPr lang="zh-TW" altLang="en-US" dirty="0" smtClean="0"/>
              <a:t>架構簡單且所需花費的成本較低，通常較適合應用在網路環境較單純、與規模不大的網路環境中。</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b="1" dirty="0" smtClean="0"/>
              <a:t>缺點</a:t>
            </a:r>
            <a:r>
              <a:rPr lang="en-US" altLang="zh-TW" dirty="0" smtClean="0"/>
              <a:t/>
            </a:r>
            <a:br>
              <a:rPr lang="en-US" altLang="zh-TW" dirty="0" smtClean="0"/>
            </a:br>
            <a:r>
              <a:rPr lang="zh-TW" altLang="en-US" dirty="0" smtClean="0"/>
              <a:t>無法分工管理、執行效率低、資源利用率低、架構不易擴充、容錯性低。</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b="1" dirty="0" smtClean="0"/>
              <a:t>特別考量</a:t>
            </a:r>
            <a:r>
              <a:rPr lang="en-US" altLang="zh-TW" dirty="0" smtClean="0"/>
              <a:t/>
            </a:r>
            <a:br>
              <a:rPr lang="en-US" altLang="zh-TW" dirty="0" smtClean="0"/>
            </a:br>
            <a:r>
              <a:rPr lang="zh-TW" altLang="en-US" dirty="0" smtClean="0"/>
              <a:t>網管系統主機位置、網管訓務、系統安全、容錯備援及系統延伸性等。</a:t>
            </a:r>
          </a:p>
          <a:p>
            <a:pPr marL="139700" indent="0">
              <a:buNone/>
            </a:pPr>
            <a:endParaRPr lang="zh-TW" altLang="en-US" dirty="0"/>
          </a:p>
        </p:txBody>
      </p:sp>
    </p:spTree>
    <p:extLst>
      <p:ext uri="{BB962C8B-B14F-4D97-AF65-F5344CB8AC3E}">
        <p14:creationId xmlns:p14="http://schemas.microsoft.com/office/powerpoint/2010/main" val="1461433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39700" indent="0">
              <a:buNone/>
            </a:pPr>
            <a:r>
              <a:rPr lang="zh-TW" altLang="en-US" dirty="0" smtClean="0"/>
              <a:t>集中式網管系統架構則如上圖，所有主機皆須與中間通道連線，將資料一併傳送至資料庫，此方法常導致速度緩慢。</a:t>
            </a:r>
            <a:endParaRPr lang="zh-TW" altLang="en-US" dirty="0"/>
          </a:p>
        </p:txBody>
      </p:sp>
    </p:spTree>
    <p:extLst>
      <p:ext uri="{BB962C8B-B14F-4D97-AF65-F5344CB8AC3E}">
        <p14:creationId xmlns:p14="http://schemas.microsoft.com/office/powerpoint/2010/main" val="4167290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lnSpc>
                <a:spcPct val="150000"/>
              </a:lnSpc>
            </a:pPr>
            <a:r>
              <a:rPr lang="zh-TW" altLang="en-US" dirty="0" smtClean="0"/>
              <a:t>使用多個網管系統，其中一個為網管伺服器</a:t>
            </a:r>
            <a:r>
              <a:rPr lang="en-US" altLang="zh-TW" dirty="0" smtClean="0"/>
              <a:t>(Server)</a:t>
            </a:r>
            <a:r>
              <a:rPr lang="zh-TW" altLang="en-US" dirty="0" smtClean="0"/>
              <a:t>，其餘為網管前端</a:t>
            </a:r>
            <a:r>
              <a:rPr lang="en-US" altLang="zh-TW" dirty="0" smtClean="0"/>
              <a:t>(Client)</a:t>
            </a:r>
          </a:p>
          <a:p>
            <a:pPr lvl="1">
              <a:lnSpc>
                <a:spcPct val="150000"/>
              </a:lnSpc>
            </a:pPr>
            <a:r>
              <a:rPr lang="zh-TW" altLang="en-US" dirty="0" smtClean="0"/>
              <a:t>網管工作不僅倚靠單一的網管系統</a:t>
            </a:r>
            <a:endParaRPr lang="en-US" altLang="zh-TW" dirty="0" smtClean="0"/>
          </a:p>
          <a:p>
            <a:pPr lvl="1">
              <a:lnSpc>
                <a:spcPct val="150000"/>
              </a:lnSpc>
            </a:pPr>
            <a:r>
              <a:rPr lang="zh-TW" altLang="en-US" dirty="0" smtClean="0"/>
              <a:t>網管工作分散於各網管系統</a:t>
            </a:r>
            <a:endParaRPr lang="en-US" altLang="zh-TW" dirty="0" smtClean="0"/>
          </a:p>
          <a:p>
            <a:pPr lvl="1">
              <a:lnSpc>
                <a:spcPct val="150000"/>
              </a:lnSpc>
            </a:pPr>
            <a:r>
              <a:rPr lang="zh-TW" altLang="en-US" dirty="0" smtClean="0"/>
              <a:t>網路監測分散於各網路中</a:t>
            </a:r>
            <a:endParaRPr lang="en-US" altLang="zh-TW" dirty="0" smtClean="0"/>
          </a:p>
          <a:p>
            <a:pPr lvl="1">
              <a:lnSpc>
                <a:spcPct val="150000"/>
              </a:lnSpc>
            </a:pPr>
            <a:r>
              <a:rPr lang="zh-TW" altLang="en-US" dirty="0" smtClean="0"/>
              <a:t>集中式的資訊儲存</a:t>
            </a:r>
          </a:p>
          <a:p>
            <a:endParaRPr lang="zh-TW" altLang="en-US" dirty="0"/>
          </a:p>
        </p:txBody>
      </p:sp>
    </p:spTree>
    <p:extLst>
      <p:ext uri="{BB962C8B-B14F-4D97-AF65-F5344CB8AC3E}">
        <p14:creationId xmlns:p14="http://schemas.microsoft.com/office/powerpoint/2010/main" val="192548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階層式網路管理架構的優缺點比較</a:t>
            </a:r>
            <a:endParaRPr lang="en-US" altLang="zh-TW"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dirty="0" smtClean="0"/>
              <a:t>優點</a:t>
            </a:r>
            <a:r>
              <a:rPr lang="en-US" altLang="zh-TW" dirty="0" smtClean="0"/>
              <a:t/>
            </a:r>
            <a:br>
              <a:rPr lang="en-US" altLang="zh-TW" dirty="0" smtClean="0"/>
            </a:br>
            <a:r>
              <a:rPr lang="zh-TW" altLang="en-US" dirty="0" smtClean="0"/>
              <a:t>分散網管控制權、執行效率高、資源利用率高、提高彈性</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dirty="0" smtClean="0"/>
              <a:t>缺點</a:t>
            </a:r>
            <a:r>
              <a:rPr lang="en-US" altLang="zh-TW" dirty="0" smtClean="0"/>
              <a:t/>
            </a:r>
            <a:br>
              <a:rPr lang="en-US" altLang="zh-TW" dirty="0" smtClean="0"/>
            </a:br>
            <a:r>
              <a:rPr lang="zh-TW" altLang="en-US" dirty="0" smtClean="0"/>
              <a:t>架構複雜、成本較高</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dirty="0" smtClean="0"/>
              <a:t>探討課題</a:t>
            </a:r>
            <a:r>
              <a:rPr lang="en-US" altLang="zh-TW" dirty="0" smtClean="0"/>
              <a:t/>
            </a:r>
            <a:br>
              <a:rPr lang="en-US" altLang="zh-TW" dirty="0" smtClean="0"/>
            </a:br>
            <a:r>
              <a:rPr lang="zh-TW" altLang="en-US" dirty="0" smtClean="0"/>
              <a:t>整體資訊蒐集、個別系統設定、網管應用存取與操作、網管範圍重疊</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TW" altLang="en-US"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TW" altLang="en-US" dirty="0" smtClean="0"/>
          </a:p>
          <a:p>
            <a:endParaRPr lang="zh-TW" altLang="en-US" dirty="0"/>
          </a:p>
        </p:txBody>
      </p:sp>
    </p:spTree>
    <p:extLst>
      <p:ext uri="{BB962C8B-B14F-4D97-AF65-F5344CB8AC3E}">
        <p14:creationId xmlns:p14="http://schemas.microsoft.com/office/powerpoint/2010/main" val="928130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dirty="0" smtClean="0"/>
              <a:t>https://www.slideshare.net/reicwang/ss-12035941</a:t>
            </a:r>
          </a:p>
          <a:p>
            <a:endParaRPr lang="zh-TW" altLang="en-US" dirty="0"/>
          </a:p>
        </p:txBody>
      </p:sp>
    </p:spTree>
    <p:extLst>
      <p:ext uri="{BB962C8B-B14F-4D97-AF65-F5344CB8AC3E}">
        <p14:creationId xmlns:p14="http://schemas.microsoft.com/office/powerpoint/2010/main" val="3966810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lnSpc>
                <a:spcPct val="150000"/>
              </a:lnSpc>
            </a:pPr>
            <a:r>
              <a:rPr lang="zh-TW" altLang="en-US" dirty="0" smtClean="0"/>
              <a:t>使用多個對等</a:t>
            </a:r>
            <a:r>
              <a:rPr lang="en-US" altLang="zh-TW" dirty="0" smtClean="0"/>
              <a:t>(Peer)</a:t>
            </a:r>
            <a:r>
              <a:rPr lang="zh-TW" altLang="en-US" dirty="0" smtClean="0"/>
              <a:t>的網管平台，兼具集中式與階層式架構之特性：</a:t>
            </a:r>
            <a:endParaRPr lang="en-US" altLang="zh-TW" dirty="0" smtClean="0"/>
          </a:p>
          <a:p>
            <a:pPr lvl="1">
              <a:lnSpc>
                <a:spcPct val="150000"/>
              </a:lnSpc>
            </a:pPr>
            <a:r>
              <a:rPr lang="zh-TW" altLang="en-US" sz="2000" dirty="0" smtClean="0"/>
              <a:t>所有網路資訊、網路告警與事件報告均集中於單一網管系統。</a:t>
            </a:r>
            <a:endParaRPr lang="en-US" altLang="zh-TW" sz="2000" dirty="0" smtClean="0"/>
          </a:p>
          <a:p>
            <a:pPr lvl="1">
              <a:lnSpc>
                <a:spcPct val="150000"/>
              </a:lnSpc>
            </a:pPr>
            <a:r>
              <a:rPr lang="zh-TW" altLang="en-US" sz="2000" dirty="0" smtClean="0"/>
              <a:t>網管應用之存取與操作均集中於單一網管系統。</a:t>
            </a:r>
            <a:endParaRPr lang="en-US" altLang="zh-TW" sz="2000" dirty="0" smtClean="0"/>
          </a:p>
          <a:p>
            <a:pPr lvl="1">
              <a:lnSpc>
                <a:spcPct val="150000"/>
              </a:lnSpc>
            </a:pPr>
            <a:r>
              <a:rPr lang="zh-TW" altLang="en-US" sz="2000" dirty="0" smtClean="0"/>
              <a:t>網管工作不僅僅倚靠單一網管系統，亦分散於各網管系統、網路中。</a:t>
            </a:r>
            <a:endParaRPr lang="en-US" altLang="zh-TW" sz="2000" dirty="0" smtClean="0"/>
          </a:p>
          <a:p>
            <a:pPr lvl="1">
              <a:lnSpc>
                <a:spcPct val="150000"/>
              </a:lnSpc>
            </a:pPr>
            <a:r>
              <a:rPr lang="zh-TW" altLang="en-US" sz="2000" dirty="0" smtClean="0"/>
              <a:t>支援遠端管理，可以透過轉換設備或特定伺服器來達到遠端管理的功能。</a:t>
            </a:r>
            <a:endParaRPr lang="en-US" altLang="zh-TW" sz="2000" dirty="0" smtClean="0"/>
          </a:p>
          <a:p>
            <a:pPr>
              <a:lnSpc>
                <a:spcPct val="150000"/>
              </a:lnSpc>
            </a:pPr>
            <a:r>
              <a:rPr lang="zh-TW" altLang="en-US" dirty="0" smtClean="0"/>
              <a:t>缺點：架構複雜、成本較高。</a:t>
            </a:r>
            <a:endParaRPr lang="en-US" altLang="zh-TW" dirty="0" smtClean="0"/>
          </a:p>
          <a:p>
            <a:endParaRPr lang="zh-TW" altLang="en-US" dirty="0"/>
          </a:p>
        </p:txBody>
      </p:sp>
    </p:spTree>
    <p:extLst>
      <p:ext uri="{BB962C8B-B14F-4D97-AF65-F5344CB8AC3E}">
        <p14:creationId xmlns:p14="http://schemas.microsoft.com/office/powerpoint/2010/main" val="140535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802496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TW" dirty="0" smtClean="0"/>
              <a:t>https://www.slideshare.net/reicwang/ss-12035941</a:t>
            </a:r>
          </a:p>
          <a:p>
            <a:endParaRPr lang="zh-TW" altLang="en-US" dirty="0"/>
          </a:p>
        </p:txBody>
      </p:sp>
    </p:spTree>
    <p:extLst>
      <p:ext uri="{BB962C8B-B14F-4D97-AF65-F5344CB8AC3E}">
        <p14:creationId xmlns:p14="http://schemas.microsoft.com/office/powerpoint/2010/main" val="3720619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網路管理中，分別講述這六個項目。</a:t>
            </a:r>
            <a:endParaRPr lang="en-US" altLang="zh-TW" dirty="0" smtClean="0"/>
          </a:p>
          <a:p>
            <a:r>
              <a:rPr lang="zh-TW" altLang="en-US" dirty="0" smtClean="0"/>
              <a:t>首先講述什麼是網路管理</a:t>
            </a:r>
            <a:endParaRPr lang="zh-TW" altLang="en-US" dirty="0"/>
          </a:p>
        </p:txBody>
      </p:sp>
    </p:spTree>
    <p:extLst>
      <p:ext uri="{BB962C8B-B14F-4D97-AF65-F5344CB8AC3E}">
        <p14:creationId xmlns:p14="http://schemas.microsoft.com/office/powerpoint/2010/main" val="2792634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網路管理中，分別講述這六個項目。</a:t>
            </a:r>
            <a:endParaRPr lang="en-US" altLang="zh-TW" dirty="0" smtClean="0"/>
          </a:p>
          <a:p>
            <a:r>
              <a:rPr lang="zh-TW" altLang="en-US" dirty="0" smtClean="0"/>
              <a:t>首先講述什麼是網路管理</a:t>
            </a:r>
            <a:endParaRPr lang="zh-TW" altLang="en-US" dirty="0"/>
          </a:p>
        </p:txBody>
      </p:sp>
    </p:spTree>
    <p:extLst>
      <p:ext uri="{BB962C8B-B14F-4D97-AF65-F5344CB8AC3E}">
        <p14:creationId xmlns:p14="http://schemas.microsoft.com/office/powerpoint/2010/main" val="1775028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是一種新型網路架構。</a:t>
            </a:r>
            <a:endParaRPr lang="en-US" altLang="zh-TW" dirty="0" smtClean="0"/>
          </a:p>
          <a:p>
            <a:r>
              <a:rPr lang="zh-TW" altLang="en-US" dirty="0" smtClean="0"/>
              <a:t>它利用</a:t>
            </a:r>
            <a:r>
              <a:rPr lang="en-US" altLang="zh-TW" dirty="0" err="1" smtClean="0"/>
              <a:t>OpenFlow</a:t>
            </a:r>
            <a:r>
              <a:rPr lang="zh-TW" altLang="en-US" dirty="0" smtClean="0"/>
              <a:t>協定將路由器的控制平面（</a:t>
            </a:r>
            <a:r>
              <a:rPr lang="en-US" altLang="zh-TW" dirty="0" smtClean="0"/>
              <a:t>control plane</a:t>
            </a:r>
            <a:r>
              <a:rPr lang="zh-TW" altLang="en-US" dirty="0" smtClean="0"/>
              <a:t>）從資料平面（</a:t>
            </a:r>
            <a:r>
              <a:rPr lang="en-US" altLang="zh-TW" dirty="0" smtClean="0"/>
              <a:t>data plane</a:t>
            </a:r>
            <a:r>
              <a:rPr lang="zh-TW" altLang="en-US" dirty="0" smtClean="0"/>
              <a:t>）中分離，改以軟體方式實作。該架構可使網路管理員在不更動硬體裝置的前提下，以中央控制方式用程式重新規劃網路，為控制網路流量提供了新方案，也為核心網路和應用創新提供了良好平台。</a:t>
            </a:r>
            <a:endParaRPr lang="en-US" altLang="zh-TW" dirty="0" smtClean="0"/>
          </a:p>
          <a:p>
            <a:r>
              <a:rPr lang="en-US" altLang="zh-TW" dirty="0" smtClean="0"/>
              <a:t>Facebook</a:t>
            </a:r>
            <a:r>
              <a:rPr lang="zh-TW" altLang="en-US" dirty="0" smtClean="0"/>
              <a:t>與</a:t>
            </a:r>
            <a:r>
              <a:rPr lang="en-US" altLang="zh-TW" dirty="0" smtClean="0"/>
              <a:t>Google</a:t>
            </a:r>
            <a:r>
              <a:rPr lang="zh-TW" altLang="en-US" dirty="0" smtClean="0"/>
              <a:t>都在他們的資料中心中使用</a:t>
            </a:r>
            <a:r>
              <a:rPr lang="en-US" altLang="zh-TW" dirty="0" err="1" smtClean="0"/>
              <a:t>OpenFlow</a:t>
            </a:r>
            <a:r>
              <a:rPr lang="zh-TW" altLang="en-US" dirty="0" smtClean="0"/>
              <a:t>協定，並成立了開放網路基金會來推動這個技術。</a:t>
            </a:r>
            <a:endParaRPr lang="en-US" altLang="zh-TW" dirty="0" smtClean="0"/>
          </a:p>
          <a:p>
            <a:endParaRPr lang="zh-TW" altLang="en-US" dirty="0"/>
          </a:p>
        </p:txBody>
      </p:sp>
    </p:spTree>
    <p:extLst>
      <p:ext uri="{BB962C8B-B14F-4D97-AF65-F5344CB8AC3E}">
        <p14:creationId xmlns:p14="http://schemas.microsoft.com/office/powerpoint/2010/main" val="4105865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b="1" dirty="0" err="1" smtClean="0"/>
              <a:t>Applictation</a:t>
            </a:r>
            <a:r>
              <a:rPr lang="en-US" altLang="zh-TW" b="1" dirty="0" smtClean="0"/>
              <a:t> Layer</a:t>
            </a:r>
            <a:r>
              <a:rPr lang="zh-TW" altLang="en-US" dirty="0" smtClean="0"/>
              <a:t>：定義向使用者提供的服務，</a:t>
            </a:r>
            <a:r>
              <a:rPr lang="en-US" altLang="zh-TW" dirty="0" smtClean="0"/>
              <a:t>load </a:t>
            </a:r>
            <a:r>
              <a:rPr lang="en-US" altLang="zh-TW" dirty="0" err="1" smtClean="0"/>
              <a:t>blance</a:t>
            </a:r>
            <a:r>
              <a:rPr lang="zh-TW" altLang="en-US" dirty="0" smtClean="0"/>
              <a:t>、</a:t>
            </a:r>
            <a:r>
              <a:rPr lang="en-US" altLang="zh-TW" dirty="0" smtClean="0"/>
              <a:t>security </a:t>
            </a:r>
            <a:r>
              <a:rPr lang="zh-TW" altLang="en-US" dirty="0" smtClean="0"/>
              <a:t>、</a:t>
            </a:r>
            <a:r>
              <a:rPr lang="en-US" altLang="zh-TW" dirty="0" smtClean="0"/>
              <a:t>monitor</a:t>
            </a:r>
            <a:r>
              <a:rPr lang="zh-TW" altLang="en-US" dirty="0" smtClean="0"/>
              <a:t>等等。</a:t>
            </a:r>
            <a:endParaRPr lang="en-US" altLang="zh-TW" dirty="0" smtClean="0"/>
          </a:p>
          <a:p>
            <a:r>
              <a:rPr lang="en-US" altLang="zh-TW" b="1" dirty="0" smtClean="0"/>
              <a:t>Control Layer</a:t>
            </a:r>
            <a:r>
              <a:rPr lang="zh-TW" altLang="en-US" dirty="0" smtClean="0"/>
              <a:t>：</a:t>
            </a:r>
            <a:r>
              <a:rPr lang="en-US" altLang="zh-TW" dirty="0" smtClean="0"/>
              <a:t>SDN</a:t>
            </a:r>
            <a:r>
              <a:rPr lang="zh-TW" altLang="en-US" dirty="0" smtClean="0"/>
              <a:t>的核心，透過它去控制。</a:t>
            </a:r>
            <a:r>
              <a:rPr lang="en-US" altLang="zh-TW" dirty="0" err="1" smtClean="0"/>
              <a:t>Infastructure</a:t>
            </a:r>
            <a:r>
              <a:rPr lang="en-US" altLang="zh-TW" dirty="0" smtClean="0"/>
              <a:t> Layer</a:t>
            </a:r>
            <a:r>
              <a:rPr lang="zh-TW" altLang="en-US" dirty="0" smtClean="0"/>
              <a:t>。</a:t>
            </a:r>
            <a:endParaRPr lang="en-US" altLang="zh-TW" dirty="0" smtClean="0"/>
          </a:p>
          <a:p>
            <a:r>
              <a:rPr lang="en-US" altLang="zh-TW" b="1" dirty="0" err="1" smtClean="0"/>
              <a:t>Infastructure</a:t>
            </a:r>
            <a:r>
              <a:rPr lang="en-US" altLang="zh-TW" b="1" dirty="0" smtClean="0"/>
              <a:t> Layer</a:t>
            </a:r>
            <a:r>
              <a:rPr lang="zh-TW" altLang="en-US" dirty="0" smtClean="0"/>
              <a:t>：指基礎的網路設備，如：硬體交換器、</a:t>
            </a:r>
            <a:r>
              <a:rPr lang="en-US" altLang="zh-TW" dirty="0" smtClean="0"/>
              <a:t>OVS</a:t>
            </a:r>
            <a:r>
              <a:rPr lang="zh-TW" altLang="en-US" dirty="0" smtClean="0"/>
              <a:t>等等，所有的轉接表都存在網路設備當中。</a:t>
            </a:r>
            <a:endParaRPr lang="en-US" altLang="zh-TW" dirty="0" smtClean="0"/>
          </a:p>
          <a:p>
            <a:r>
              <a:rPr lang="zh-TW" altLang="en-US" b="1" dirty="0" smtClean="0"/>
              <a:t>南向接口</a:t>
            </a:r>
            <a:r>
              <a:rPr lang="zh-TW" altLang="en-US" dirty="0" smtClean="0"/>
              <a:t>（ </a:t>
            </a:r>
            <a:r>
              <a:rPr lang="en-US" altLang="zh-TW" dirty="0" smtClean="0"/>
              <a:t>Southbound interface </a:t>
            </a:r>
            <a:r>
              <a:rPr lang="zh-TW" altLang="en-US" dirty="0" smtClean="0"/>
              <a:t>）</a:t>
            </a:r>
            <a:r>
              <a:rPr lang="en-US" altLang="zh-TW" dirty="0" smtClean="0"/>
              <a:t>: Control Layer </a:t>
            </a:r>
            <a:r>
              <a:rPr lang="zh-TW" altLang="en-US" dirty="0" smtClean="0"/>
              <a:t>與</a:t>
            </a:r>
            <a:r>
              <a:rPr lang="en-US" altLang="zh-TW" dirty="0" err="1" smtClean="0"/>
              <a:t>Infastructure</a:t>
            </a:r>
            <a:r>
              <a:rPr lang="en-US" altLang="zh-TW" dirty="0" smtClean="0"/>
              <a:t> Layer </a:t>
            </a:r>
            <a:r>
              <a:rPr lang="zh-TW" altLang="en-US" dirty="0" smtClean="0"/>
              <a:t>溝通的介面，主要的協議有 </a:t>
            </a:r>
            <a:r>
              <a:rPr lang="en-US" altLang="zh-TW" dirty="0" smtClean="0"/>
              <a:t>: </a:t>
            </a:r>
            <a:r>
              <a:rPr lang="en-US" altLang="zh-TW" dirty="0" err="1" smtClean="0"/>
              <a:t>OpenFlow</a:t>
            </a:r>
            <a:r>
              <a:rPr lang="en-US" altLang="zh-TW" dirty="0" smtClean="0"/>
              <a:t> , </a:t>
            </a:r>
            <a:r>
              <a:rPr lang="en-US" altLang="zh-TW" dirty="0" err="1" smtClean="0"/>
              <a:t>NetConf</a:t>
            </a:r>
            <a:r>
              <a:rPr lang="zh-TW" altLang="en-US" dirty="0" smtClean="0"/>
              <a:t>，</a:t>
            </a:r>
            <a:r>
              <a:rPr lang="en-US" altLang="zh-TW" dirty="0" smtClean="0"/>
              <a:t>OVSDB</a:t>
            </a:r>
            <a:br>
              <a:rPr lang="en-US" altLang="zh-TW" dirty="0" smtClean="0"/>
            </a:br>
            <a:r>
              <a:rPr lang="zh-TW" altLang="en-US" b="1" dirty="0" smtClean="0"/>
              <a:t>北向接口</a:t>
            </a:r>
            <a:r>
              <a:rPr lang="zh-TW" altLang="en-US" dirty="0" smtClean="0"/>
              <a:t>（ </a:t>
            </a:r>
            <a:r>
              <a:rPr lang="en-US" altLang="zh-TW" dirty="0" smtClean="0"/>
              <a:t>Northbound interface </a:t>
            </a:r>
            <a:r>
              <a:rPr lang="zh-TW" altLang="en-US" dirty="0" smtClean="0"/>
              <a:t>）</a:t>
            </a:r>
            <a:r>
              <a:rPr lang="en-US" altLang="zh-TW" dirty="0" smtClean="0"/>
              <a:t>: </a:t>
            </a:r>
            <a:r>
              <a:rPr lang="en-US" altLang="zh-TW" dirty="0" err="1" smtClean="0"/>
              <a:t>Applictation</a:t>
            </a:r>
            <a:r>
              <a:rPr lang="en-US" altLang="zh-TW" dirty="0" smtClean="0"/>
              <a:t> Layer</a:t>
            </a:r>
            <a:r>
              <a:rPr lang="zh-TW" altLang="en-US" dirty="0" smtClean="0"/>
              <a:t>與</a:t>
            </a:r>
            <a:r>
              <a:rPr lang="en-US" altLang="zh-TW" dirty="0" smtClean="0"/>
              <a:t>Control Layer </a:t>
            </a:r>
            <a:r>
              <a:rPr lang="zh-TW" altLang="en-US" dirty="0" smtClean="0"/>
              <a:t>溝通的介面，目前主要使用的是</a:t>
            </a:r>
            <a:r>
              <a:rPr lang="en-US" altLang="zh-TW" dirty="0" smtClean="0"/>
              <a:t>REST API</a:t>
            </a:r>
            <a:endParaRPr lang="zh-TW" altLang="en-US" dirty="0" smtClean="0"/>
          </a:p>
          <a:p>
            <a:endParaRPr lang="zh-TW" altLang="en-US" dirty="0"/>
          </a:p>
        </p:txBody>
      </p:sp>
    </p:spTree>
    <p:extLst>
      <p:ext uri="{BB962C8B-B14F-4D97-AF65-F5344CB8AC3E}">
        <p14:creationId xmlns:p14="http://schemas.microsoft.com/office/powerpoint/2010/main" val="2599870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傳統網路設備是一個封閉、分散式的架構，網路設備為分散式的自主學習，藉由此種方式組構成網路上的傳輸通道。但這對於網路使用者及應用服務而言，卻存在一個鴻溝，使用者無法確切的掌握應用服務的網路封包流向及路徑，導致使用管理上較不具彈性。</a:t>
            </a:r>
            <a:endParaRPr lang="en-US" altLang="zh-TW" dirty="0" smtClean="0"/>
          </a:p>
          <a:p>
            <a:r>
              <a:rPr lang="zh-TW" altLang="en-US" dirty="0" smtClean="0"/>
              <a:t>而</a:t>
            </a:r>
            <a:r>
              <a:rPr lang="en-US" altLang="zh-TW" dirty="0" smtClean="0"/>
              <a:t>SDN</a:t>
            </a:r>
            <a:r>
              <a:rPr lang="zh-TW" altLang="en-US" dirty="0" smtClean="0"/>
              <a:t>則將網路設備的</a:t>
            </a:r>
            <a:r>
              <a:rPr lang="en-US" altLang="zh-TW" dirty="0" smtClean="0"/>
              <a:t>Controller Layer</a:t>
            </a:r>
            <a:r>
              <a:rPr lang="zh-TW" altLang="en-US" dirty="0" smtClean="0"/>
              <a:t>抽離，讓網路設備僅剩下單純的資料傳輸</a:t>
            </a:r>
            <a:r>
              <a:rPr lang="en-US" altLang="zh-TW" dirty="0" smtClean="0"/>
              <a:t>(Forwarding)</a:t>
            </a:r>
            <a:r>
              <a:rPr lang="zh-TW" altLang="en-US" dirty="0" smtClean="0"/>
              <a:t>功能，所有的執行指令與資料傳輸路徑計算等等功能，皆由</a:t>
            </a:r>
            <a:r>
              <a:rPr lang="en-US" altLang="zh-TW" dirty="0" smtClean="0"/>
              <a:t>SDN</a:t>
            </a:r>
            <a:r>
              <a:rPr lang="zh-TW" altLang="en-US" dirty="0" smtClean="0"/>
              <a:t>控制器調整設定，甚至可以達到相當的自動化，所以不需到每個設備逐一設定，使得網路維護運作變得相當容易。</a:t>
            </a:r>
            <a:endParaRPr lang="zh-TW" altLang="en-US" dirty="0"/>
          </a:p>
        </p:txBody>
      </p:sp>
    </p:spTree>
    <p:extLst>
      <p:ext uri="{BB962C8B-B14F-4D97-AF65-F5344CB8AC3E}">
        <p14:creationId xmlns:p14="http://schemas.microsoft.com/office/powerpoint/2010/main" val="2456205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網路管理中，分別講述這六個項目。</a:t>
            </a:r>
            <a:endParaRPr lang="en-US" altLang="zh-TW" dirty="0" smtClean="0"/>
          </a:p>
          <a:p>
            <a:r>
              <a:rPr lang="zh-TW" altLang="en-US" dirty="0" smtClean="0"/>
              <a:t>首先講述什麼是網路管理</a:t>
            </a:r>
            <a:endParaRPr lang="zh-TW" altLang="en-US" dirty="0"/>
          </a:p>
        </p:txBody>
      </p:sp>
    </p:spTree>
    <p:extLst>
      <p:ext uri="{BB962C8B-B14F-4D97-AF65-F5344CB8AC3E}">
        <p14:creationId xmlns:p14="http://schemas.microsoft.com/office/powerpoint/2010/main" val="2136211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網絡功能</a:t>
            </a:r>
            <a:r>
              <a:rPr lang="zh-TW" altLang="en-US" dirty="0" smtClean="0">
                <a:hlinkClick r:id="rId3"/>
              </a:rPr>
              <a:t>虛擬化</a:t>
            </a:r>
            <a:r>
              <a:rPr lang="zh-TW" altLang="en-US" dirty="0" smtClean="0"/>
              <a:t> </a:t>
            </a:r>
            <a:r>
              <a:rPr lang="en-US" altLang="zh-TW" dirty="0" smtClean="0"/>
              <a:t>(Network Functions Virtualization</a:t>
            </a:r>
            <a:r>
              <a:rPr lang="zh-TW" altLang="en-US" dirty="0" smtClean="0"/>
              <a:t>， </a:t>
            </a:r>
            <a:r>
              <a:rPr lang="en-US" altLang="zh-TW" dirty="0" smtClean="0">
                <a:hlinkClick r:id="rId4"/>
              </a:rPr>
              <a:t>NFV</a:t>
            </a:r>
            <a:r>
              <a:rPr lang="en-US" altLang="zh-TW" dirty="0" smtClean="0"/>
              <a:t>)</a:t>
            </a:r>
            <a:r>
              <a:rPr lang="zh-TW" altLang="en-US" dirty="0" smtClean="0"/>
              <a:t>是一個新的技術，就是將以往必須建基於硬件形式的各種技術虛擬化，例如</a:t>
            </a:r>
            <a:r>
              <a:rPr lang="zh-TW" altLang="en-US" dirty="0" smtClean="0">
                <a:hlinkClick r:id="rId5"/>
              </a:rPr>
              <a:t>負載平衡</a:t>
            </a:r>
            <a:r>
              <a:rPr lang="zh-TW" altLang="en-US" dirty="0" smtClean="0"/>
              <a:t>、</a:t>
            </a:r>
            <a:r>
              <a:rPr lang="zh-TW" altLang="en-US" dirty="0" smtClean="0">
                <a:hlinkClick r:id="rId6"/>
              </a:rPr>
              <a:t>防火牆</a:t>
            </a:r>
            <a:r>
              <a:rPr lang="zh-TW" altLang="en-US" dirty="0" smtClean="0"/>
              <a:t>、</a:t>
            </a:r>
            <a:r>
              <a:rPr lang="en-US" altLang="zh-TW" dirty="0" smtClean="0">
                <a:hlinkClick r:id="rId7"/>
              </a:rPr>
              <a:t>IPS</a:t>
            </a:r>
            <a:r>
              <a:rPr lang="zh-TW" altLang="en-US" dirty="0" smtClean="0"/>
              <a:t>（</a:t>
            </a:r>
            <a:r>
              <a:rPr lang="en-US" altLang="zh-TW" dirty="0" smtClean="0"/>
              <a:t>Intrusion </a:t>
            </a:r>
            <a:r>
              <a:rPr lang="en-US" altLang="zh-TW" dirty="0" err="1" smtClean="0"/>
              <a:t>Prevenetion</a:t>
            </a:r>
            <a:r>
              <a:rPr lang="en-US" altLang="zh-TW" dirty="0" smtClean="0"/>
              <a:t> System</a:t>
            </a:r>
            <a:r>
              <a:rPr lang="zh-TW" altLang="en-US" dirty="0" smtClean="0"/>
              <a:t>）等等，最終希望做到盡量減少硬件投資的各種成本，包括部署、硬件使用的電力、數據中心空間等。</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100" dirty="0" smtClean="0">
                <a:solidFill>
                  <a:srgbClr val="FF0000"/>
                </a:solidFill>
              </a:rPr>
              <a:t>網路功能虛擬化</a:t>
            </a:r>
            <a:r>
              <a:rPr lang="en-US" altLang="zh-TW" sz="1050" dirty="0" smtClean="0"/>
              <a:t>(Network Functions Virtualization)</a:t>
            </a:r>
            <a:r>
              <a:rPr lang="zh-TW" altLang="en-US" sz="1050" dirty="0" smtClean="0"/>
              <a:t>：利用資訊虛擬化技術，整合多種網路設備到企業標準的大容量服務器，交換器和存儲空間，以因應多樣性網路路服務。</a:t>
            </a:r>
            <a:endParaRPr lang="en-US" altLang="zh-TW" sz="1050" dirty="0" smtClean="0"/>
          </a:p>
          <a:p>
            <a:endParaRPr lang="zh-TW" altLang="en-US" dirty="0"/>
          </a:p>
        </p:txBody>
      </p:sp>
    </p:spTree>
    <p:extLst>
      <p:ext uri="{BB962C8B-B14F-4D97-AF65-F5344CB8AC3E}">
        <p14:creationId xmlns:p14="http://schemas.microsoft.com/office/powerpoint/2010/main" val="3188881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現行網路設備都屬於專屬規格的硬體設備</a:t>
            </a:r>
            <a:r>
              <a:rPr lang="en-US" altLang="zh-TW" dirty="0" smtClean="0"/>
              <a:t>(</a:t>
            </a:r>
            <a:r>
              <a:rPr lang="zh-TW" altLang="en-US" dirty="0" smtClean="0"/>
              <a:t>路由器、</a:t>
            </a:r>
            <a:r>
              <a:rPr lang="en-US" altLang="zh-TW" dirty="0" smtClean="0"/>
              <a:t>DPI(</a:t>
            </a:r>
            <a:r>
              <a:rPr lang="en-US" altLang="zh-TW" sz="1100" b="0" i="0" u="none" strike="noStrike" cap="none" dirty="0" smtClean="0">
                <a:solidFill>
                  <a:srgbClr val="000000"/>
                </a:solidFill>
                <a:effectLst/>
                <a:latin typeface="Arial"/>
                <a:ea typeface="Arial"/>
                <a:cs typeface="Arial"/>
                <a:sym typeface="Arial"/>
              </a:rPr>
              <a:t>Deep Packet Inspector</a:t>
            </a:r>
            <a:r>
              <a:rPr lang="en-US" altLang="zh-TW" dirty="0" smtClean="0"/>
              <a:t>)</a:t>
            </a:r>
            <a:r>
              <a:rPr lang="zh-TW" altLang="en-US" dirty="0" smtClean="0"/>
              <a:t>、</a:t>
            </a:r>
            <a:r>
              <a:rPr lang="zh-TW" altLang="en-US" dirty="0" smtClean="0"/>
              <a:t>閘道器、防火牆</a:t>
            </a:r>
            <a:r>
              <a:rPr lang="en-US" altLang="zh-TW" dirty="0" smtClean="0"/>
              <a:t>…</a:t>
            </a:r>
            <a:r>
              <a:rPr lang="zh-TW" altLang="en-US" dirty="0" smtClean="0"/>
              <a:t>等</a:t>
            </a:r>
            <a:r>
              <a:rPr lang="en-US" altLang="zh-TW" dirty="0" smtClean="0"/>
              <a:t>)</a:t>
            </a:r>
            <a:r>
              <a:rPr lang="zh-TW" altLang="en-US" dirty="0" smtClean="0"/>
              <a:t>，由多台實體專屬伺服器所建置而成，只能透過實體來進行佈署與配置；而網路功能虛擬化可以利用通用規格的伺服主機、儲存設備、交換器，並配置高容量的的資源，透過虛擬技術與各式軟體的幫助，來以少量的設備支撐大量的動態網路應用。</a:t>
            </a:r>
          </a:p>
          <a:p>
            <a:endParaRPr lang="en-US" altLang="zh-TW" dirty="0" smtClean="0"/>
          </a:p>
          <a:p>
            <a:endParaRPr lang="en-US" altLang="zh-TW" dirty="0" smtClean="0"/>
          </a:p>
          <a:p>
            <a:r>
              <a:rPr lang="en-MY" altLang="zh-TW" sz="1200" kern="1200" dirty="0" smtClean="0">
                <a:solidFill>
                  <a:schemeClr val="tx1"/>
                </a:solidFill>
                <a:effectLst/>
                <a:latin typeface="+mn-lt"/>
                <a:ea typeface="+mn-ea"/>
                <a:cs typeface="+mn-cs"/>
              </a:rPr>
              <a:t> </a:t>
            </a:r>
            <a:endParaRPr lang="zh-TW" altLang="zh-TW" sz="1200" kern="1200" dirty="0" smtClean="0">
              <a:solidFill>
                <a:schemeClr val="tx1"/>
              </a:solidFill>
              <a:effectLst/>
              <a:latin typeface="+mn-lt"/>
              <a:ea typeface="+mn-ea"/>
              <a:cs typeface="+mn-cs"/>
            </a:endParaRPr>
          </a:p>
          <a:p>
            <a:r>
              <a:rPr lang="zh-TW" altLang="zh-TW" sz="1200" kern="1200" dirty="0" smtClean="0">
                <a:solidFill>
                  <a:srgbClr val="FF0000"/>
                </a:solidFill>
                <a:effectLst/>
                <a:latin typeface="+mn-lt"/>
                <a:ea typeface="+mn-ea"/>
                <a:cs typeface="+mn-cs"/>
              </a:rPr>
              <a:t>網路上的設備：</a:t>
            </a:r>
            <a:r>
              <a:rPr lang="en-MY" altLang="zh-TW" sz="1200" kern="1200" dirty="0" smtClean="0">
                <a:solidFill>
                  <a:srgbClr val="FF0000"/>
                </a:solidFill>
                <a:effectLst/>
                <a:latin typeface="+mn-lt"/>
                <a:ea typeface="+mn-ea"/>
                <a:cs typeface="+mn-cs"/>
              </a:rPr>
              <a:t>CDN</a:t>
            </a:r>
            <a:r>
              <a:rPr lang="zh-TW" altLang="zh-TW" sz="1200" kern="1200" dirty="0" smtClean="0">
                <a:solidFill>
                  <a:srgbClr val="FF0000"/>
                </a:solidFill>
                <a:effectLst/>
                <a:latin typeface="+mn-lt"/>
                <a:ea typeface="+mn-ea"/>
                <a:cs typeface="+mn-cs"/>
              </a:rPr>
              <a:t>、</a:t>
            </a:r>
            <a:r>
              <a:rPr lang="en-MY" altLang="zh-TW" sz="1200" kern="1200" dirty="0" smtClean="0">
                <a:solidFill>
                  <a:srgbClr val="FF0000"/>
                </a:solidFill>
                <a:effectLst/>
                <a:latin typeface="+mn-lt"/>
                <a:ea typeface="+mn-ea"/>
                <a:cs typeface="+mn-cs"/>
              </a:rPr>
              <a:t>DPI</a:t>
            </a:r>
            <a:r>
              <a:rPr lang="zh-TW" altLang="zh-TW" sz="1200" kern="1200" dirty="0" smtClean="0">
                <a:solidFill>
                  <a:srgbClr val="FF0000"/>
                </a:solidFill>
                <a:effectLst/>
                <a:latin typeface="+mn-lt"/>
                <a:ea typeface="+mn-ea"/>
                <a:cs typeface="+mn-cs"/>
              </a:rPr>
              <a:t>、防火牆、</a:t>
            </a:r>
            <a:r>
              <a:rPr lang="en-MY" altLang="zh-TW" sz="1200" kern="1200" dirty="0" smtClean="0">
                <a:solidFill>
                  <a:srgbClr val="FF0000"/>
                </a:solidFill>
                <a:effectLst/>
                <a:latin typeface="+mn-lt"/>
                <a:ea typeface="+mn-ea"/>
                <a:cs typeface="+mn-cs"/>
              </a:rPr>
              <a:t>Gateway</a:t>
            </a:r>
            <a:r>
              <a:rPr lang="zh-TW" altLang="zh-TW" sz="1200" kern="1200" dirty="0" smtClean="0">
                <a:solidFill>
                  <a:srgbClr val="FF0000"/>
                </a:solidFill>
                <a:effectLst/>
                <a:latin typeface="+mn-lt"/>
                <a:ea typeface="+mn-ea"/>
                <a:cs typeface="+mn-cs"/>
              </a:rPr>
              <a:t>等等，將這些東西全部軟體化把它實踐，有關交換器部分用標準交換器、儲存設備就用標準高容量儲存設備、主機的部分則用標準高容量伺服器，它事實上是個</a:t>
            </a:r>
            <a:r>
              <a:rPr lang="en-MY" altLang="zh-TW" sz="1200" kern="1200" dirty="0" smtClean="0">
                <a:solidFill>
                  <a:srgbClr val="FF0000"/>
                </a:solidFill>
                <a:effectLst/>
                <a:latin typeface="+mn-lt"/>
                <a:ea typeface="+mn-ea"/>
                <a:cs typeface="+mn-cs"/>
              </a:rPr>
              <a:t>X86</a:t>
            </a:r>
            <a:r>
              <a:rPr lang="zh-TW" altLang="zh-TW" sz="1200" kern="1200" dirty="0" smtClean="0">
                <a:solidFill>
                  <a:srgbClr val="FF0000"/>
                </a:solidFill>
                <a:effectLst/>
                <a:latin typeface="+mn-lt"/>
                <a:ea typeface="+mn-ea"/>
                <a:cs typeface="+mn-cs"/>
              </a:rPr>
              <a:t>的主機，再把各個程式灌進去。</a:t>
            </a:r>
          </a:p>
          <a:p>
            <a:endParaRPr lang="zh-TW" altLang="en-US" dirty="0"/>
          </a:p>
        </p:txBody>
      </p:sp>
      <p:sp>
        <p:nvSpPr>
          <p:cNvPr id="4" name="投影片編號版面配置區 3"/>
          <p:cNvSpPr>
            <a:spLocks noGrp="1"/>
          </p:cNvSpPr>
          <p:nvPr>
            <p:ph type="sldNum" sz="quarter" idx="10"/>
          </p:nvPr>
        </p:nvSpPr>
        <p:spPr>
          <a:xfrm>
            <a:off x="3884613" y="8685213"/>
            <a:ext cx="2971800" cy="457200"/>
          </a:xfrm>
          <a:prstGeom prst="rect">
            <a:avLst/>
          </a:prstGeom>
        </p:spPr>
        <p:txBody>
          <a:bodyPr/>
          <a:lstStyle/>
          <a:p>
            <a:pPr>
              <a:defRPr/>
            </a:pPr>
            <a:fld id="{DB33FC4F-196B-4CCD-A50A-82A126B31A9D}" type="slidenum">
              <a:rPr lang="zh-TW" altLang="en-US" smtClean="0"/>
              <a:pPr>
                <a:defRPr/>
              </a:pPr>
              <a:t>31</a:t>
            </a:fld>
            <a:endParaRPr lang="zh-TW" altLang="en-US"/>
          </a:p>
        </p:txBody>
      </p:sp>
    </p:spTree>
    <p:extLst>
      <p:ext uri="{BB962C8B-B14F-4D97-AF65-F5344CB8AC3E}">
        <p14:creationId xmlns:p14="http://schemas.microsoft.com/office/powerpoint/2010/main" val="4245981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indent="0">
              <a:buFont typeface="+mj-lt"/>
              <a:buNone/>
            </a:pPr>
            <a:r>
              <a:rPr lang="zh-TW" altLang="en-US" b="1" dirty="0" smtClean="0">
                <a:latin typeface="Times New Roman" pitchFamily="18" charset="0"/>
                <a:ea typeface="標楷體" pitchFamily="65" charset="-120"/>
                <a:cs typeface="Times New Roman" pitchFamily="18" charset="0"/>
              </a:rPr>
              <a:t>緣由</a:t>
            </a:r>
            <a:endParaRPr lang="en-US" altLang="zh-TW" b="1" dirty="0" smtClean="0">
              <a:latin typeface="Times New Roman" pitchFamily="18" charset="0"/>
              <a:ea typeface="標楷體" pitchFamily="65" charset="-120"/>
              <a:cs typeface="Times New Roman" pitchFamily="18" charset="0"/>
            </a:endParaRPr>
          </a:p>
          <a:p>
            <a:r>
              <a:rPr lang="en-US" altLang="zh-TW" sz="1100" dirty="0" smtClean="0"/>
              <a:t>1.</a:t>
            </a:r>
            <a:r>
              <a:rPr lang="zh-TW" altLang="en-US" sz="1100" dirty="0" smtClean="0"/>
              <a:t> 由硬體佈署轉換成由軟體佈署相關的網路設備</a:t>
            </a:r>
            <a:endParaRPr lang="en-US" altLang="zh-TW" sz="1100" dirty="0" smtClean="0"/>
          </a:p>
          <a:p>
            <a:r>
              <a:rPr lang="en-US" altLang="zh-TW" sz="1100" dirty="0" smtClean="0"/>
              <a:t>2.</a:t>
            </a:r>
            <a:r>
              <a:rPr lang="zh-TW" altLang="en-US" sz="1100" dirty="0" smtClean="0"/>
              <a:t> 軟體來建構網路功能，可以增加網路佈署的便利性，彈性調整，透過軟體控制和降低購買專屬網路設備既定成本。</a:t>
            </a:r>
            <a:endParaRPr lang="en-US" altLang="zh-TW" sz="1100" dirty="0" smtClean="0"/>
          </a:p>
          <a:p>
            <a:r>
              <a:rPr lang="en-US" altLang="zh-TW" sz="1100" dirty="0" smtClean="0"/>
              <a:t>3.</a:t>
            </a:r>
            <a:r>
              <a:rPr lang="zh-TW" altLang="en-US" sz="1100" dirty="0" smtClean="0"/>
              <a:t> 可程式化控制新型網路基礎配置，將原本的專屬硬體與功能，改為軟體功能，利用虛擬化技術成功複製出相對應網路設備的功能。</a:t>
            </a:r>
            <a:endParaRPr lang="en-US" altLang="zh-TW" sz="1100" dirty="0" smtClean="0"/>
          </a:p>
          <a:p>
            <a:endParaRPr lang="zh-TW" altLang="en-US" dirty="0"/>
          </a:p>
        </p:txBody>
      </p:sp>
    </p:spTree>
    <p:extLst>
      <p:ext uri="{BB962C8B-B14F-4D97-AF65-F5344CB8AC3E}">
        <p14:creationId xmlns:p14="http://schemas.microsoft.com/office/powerpoint/2010/main" val="344444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網路管理中，分別講述這五個項目。</a:t>
            </a:r>
            <a:endParaRPr lang="en-US" altLang="zh-TW" dirty="0" smtClean="0"/>
          </a:p>
          <a:p>
            <a:r>
              <a:rPr lang="zh-TW" altLang="en-US" dirty="0" smtClean="0"/>
              <a:t>首先講述什麼是網路管理</a:t>
            </a:r>
            <a:endParaRPr lang="zh-TW" altLang="en-US" dirty="0"/>
          </a:p>
        </p:txBody>
      </p:sp>
    </p:spTree>
    <p:extLst>
      <p:ext uri="{BB962C8B-B14F-4D97-AF65-F5344CB8AC3E}">
        <p14:creationId xmlns:p14="http://schemas.microsoft.com/office/powerpoint/2010/main" val="3011420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dirty="0" smtClean="0"/>
              <a:t>未來網路革新</a:t>
            </a:r>
            <a:r>
              <a:rPr lang="en-US" altLang="zh-TW" dirty="0" smtClean="0"/>
              <a:t>-</a:t>
            </a:r>
            <a:r>
              <a:rPr lang="zh-TW" altLang="en-US" dirty="0" smtClean="0"/>
              <a:t>以軟體打造虛擬化開放網路世界</a:t>
            </a:r>
            <a:r>
              <a:rPr lang="en-US" altLang="zh-TW" dirty="0" smtClean="0"/>
              <a:t/>
            </a:r>
            <a:br>
              <a:rPr lang="en-US" altLang="zh-TW" dirty="0" smtClean="0"/>
            </a:br>
            <a:r>
              <a:rPr lang="zh-TW" altLang="en-US" b="1" dirty="0" smtClean="0"/>
              <a:t>發表日期：</a:t>
            </a:r>
            <a:r>
              <a:rPr lang="en-US" altLang="zh-TW" dirty="0" smtClean="0"/>
              <a:t>2016-03-30 </a:t>
            </a:r>
            <a:r>
              <a:rPr lang="zh-TW" altLang="en-US" dirty="0" smtClean="0"/>
              <a:t>  </a:t>
            </a:r>
            <a:r>
              <a:rPr lang="zh-TW" altLang="en-US" b="1" dirty="0" smtClean="0"/>
              <a:t>作者：</a:t>
            </a:r>
            <a:r>
              <a:rPr lang="zh-TW" altLang="en-US" dirty="0" smtClean="0"/>
              <a:t>蘇明勇</a:t>
            </a:r>
            <a:r>
              <a:rPr lang="en-US" altLang="zh-TW" dirty="0" smtClean="0"/>
              <a:t>(</a:t>
            </a:r>
            <a:r>
              <a:rPr lang="zh-TW" altLang="en-US" dirty="0" smtClean="0"/>
              <a:t>工研院</a:t>
            </a:r>
            <a:r>
              <a:rPr lang="en-US" altLang="zh-TW" dirty="0" smtClean="0"/>
              <a:t>IEK)</a:t>
            </a:r>
            <a:br>
              <a:rPr lang="en-US" altLang="zh-TW" dirty="0" smtClean="0"/>
            </a:br>
            <a:r>
              <a:rPr lang="en-US" altLang="zh-TW" dirty="0" smtClean="0"/>
              <a:t>https://www.moea.gov.tw/MNS/doit/industrytech/IndustryTech.aspx?menu_id=13545&amp;it_id=47</a:t>
            </a:r>
            <a:endParaRPr lang="zh-TW" altLang="en-US" dirty="0" smtClean="0"/>
          </a:p>
          <a:p>
            <a:endParaRPr lang="zh-TW" altLang="en-US" dirty="0"/>
          </a:p>
        </p:txBody>
      </p:sp>
    </p:spTree>
    <p:extLst>
      <p:ext uri="{BB962C8B-B14F-4D97-AF65-F5344CB8AC3E}">
        <p14:creationId xmlns:p14="http://schemas.microsoft.com/office/powerpoint/2010/main" val="3305647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eaLnBrk="1" hangingPunct="1">
              <a:spcBef>
                <a:spcPct val="0"/>
              </a:spcBef>
            </a:pPr>
            <a:r>
              <a:rPr lang="zh-TW" altLang="en-US" dirty="0" smtClean="0"/>
              <a:t>網路普及，聯網需求大增，須部署各式專業網路設備及相應的軟體平台，以來提供多樣性的服務。</a:t>
            </a:r>
            <a:endParaRPr lang="en-US" altLang="zh-TW" dirty="0" smtClean="0"/>
          </a:p>
          <a:p>
            <a:pPr eaLnBrk="1" hangingPunct="1">
              <a:spcBef>
                <a:spcPct val="0"/>
              </a:spcBef>
            </a:pPr>
            <a:r>
              <a:rPr lang="zh-TW" altLang="en-US" dirty="0" smtClean="0"/>
              <a:t>以目前硬體部建思維的角度，網路建置所需各式硬體設備常有不相容或無法互通的情形，使得在規劃客製化服務時，要耗費大量時間及成本，來找尋適合客戶需求的建置方案。若規劃案為大型專案，其建置的複雜度及難度、工期與成本相對而言會大幅提升。</a:t>
            </a:r>
            <a:endParaRPr lang="en-US" altLang="zh-TW" dirty="0" smtClean="0"/>
          </a:p>
          <a:p>
            <a:pPr eaLnBrk="1" hangingPunct="1">
              <a:spcBef>
                <a:spcPct val="0"/>
              </a:spcBef>
            </a:pPr>
            <a:r>
              <a:rPr lang="zh-TW" altLang="en-US" dirty="0" smtClean="0"/>
              <a:t>因應這項困境，開始思考如何減少建置及維護成本，以及部署更加簡易靈活，其虛擬化的概念逐漸產生。</a:t>
            </a:r>
            <a:endParaRPr lang="en-US" altLang="zh-TW" dirty="0" smtClean="0"/>
          </a:p>
          <a:p>
            <a:endParaRPr lang="en-US" altLang="zh-TW" dirty="0" smtClean="0"/>
          </a:p>
          <a:p>
            <a:r>
              <a:rPr lang="zh-TW" altLang="en-US" dirty="0" smtClean="0">
                <a:solidFill>
                  <a:srgbClr val="FF0000"/>
                </a:solidFill>
              </a:rPr>
              <a:t>越來越多龐大專有的各種硬件設備</a:t>
            </a:r>
          </a:p>
          <a:p>
            <a:r>
              <a:rPr lang="zh-TW" altLang="en-US" dirty="0" smtClean="0">
                <a:solidFill>
                  <a:srgbClr val="FF0000"/>
                </a:solidFill>
              </a:rPr>
              <a:t>交換器、路由器、防火牆、閘道器、入侵偵測等</a:t>
            </a:r>
          </a:p>
          <a:p>
            <a:r>
              <a:rPr lang="zh-TW" altLang="en-US" dirty="0" smtClean="0">
                <a:solidFill>
                  <a:srgbClr val="FF0000"/>
                </a:solidFill>
              </a:rPr>
              <a:t>要提供新的服，往往要改變硬體架構與建置</a:t>
            </a:r>
          </a:p>
          <a:p>
            <a:r>
              <a:rPr lang="zh-TW" altLang="en-US" dirty="0" smtClean="0">
                <a:solidFill>
                  <a:srgbClr val="FF0000"/>
                </a:solidFill>
              </a:rPr>
              <a:t>維護成本提高，需有專門務技術來維護設備運作</a:t>
            </a:r>
          </a:p>
          <a:p>
            <a:r>
              <a:rPr lang="zh-TW" altLang="en-US" dirty="0" smtClean="0">
                <a:solidFill>
                  <a:srgbClr val="FF0000"/>
                </a:solidFill>
              </a:rPr>
              <a:t>硬體設備生命週期變短，技術和服務的創新加速</a:t>
            </a:r>
          </a:p>
          <a:p>
            <a:endParaRPr lang="zh-TW" altLang="en-US" dirty="0"/>
          </a:p>
        </p:txBody>
      </p:sp>
    </p:spTree>
    <p:extLst>
      <p:ext uri="{BB962C8B-B14F-4D97-AF65-F5344CB8AC3E}">
        <p14:creationId xmlns:p14="http://schemas.microsoft.com/office/powerpoint/2010/main" val="4127860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eaLnBrk="1" hangingPunct="1">
              <a:spcBef>
                <a:spcPct val="0"/>
              </a:spcBef>
            </a:pPr>
            <a:r>
              <a:rPr lang="zh-TW" altLang="en-US" dirty="0" smtClean="0"/>
              <a:t>將原有部署於各網路節點中的防火牆、路由器、交換器、負載平衡、伺服器等各式網路通訊基礎設備的功能，利用虛擬化技術整合於通用伺服器、儲存設備與交換器中。</a:t>
            </a:r>
            <a:endParaRPr lang="en-US" altLang="zh-TW" dirty="0" smtClean="0"/>
          </a:p>
          <a:p>
            <a:pPr eaLnBrk="1" hangingPunct="1">
              <a:spcBef>
                <a:spcPct val="0"/>
              </a:spcBef>
            </a:pPr>
            <a:r>
              <a:rPr lang="zh-TW" altLang="en-US" dirty="0" smtClean="0"/>
              <a:t>簡而言之，例如封包路由傳遞、傳輸層控制權等功能，從各種專屬網路設備中搬移出並被標準化，改由通用伺服器的軟體控制及網路硬體來管理及配置，因此可將昂貴的專門設備取而代之。  </a:t>
            </a:r>
            <a:endParaRPr lang="zh-TW" altLang="en-US" dirty="0"/>
          </a:p>
        </p:txBody>
      </p:sp>
    </p:spTree>
    <p:extLst>
      <p:ext uri="{BB962C8B-B14F-4D97-AF65-F5344CB8AC3E}">
        <p14:creationId xmlns:p14="http://schemas.microsoft.com/office/powerpoint/2010/main" val="3785533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MY" altLang="zh-TW" sz="1200" b="1" kern="1200" dirty="0" smtClean="0">
                <a:solidFill>
                  <a:srgbClr val="FF0000"/>
                </a:solidFill>
                <a:effectLst/>
                <a:latin typeface="+mn-lt"/>
                <a:ea typeface="+mn-ea"/>
                <a:cs typeface="+mn-cs"/>
              </a:rPr>
              <a:t>SDN</a:t>
            </a:r>
            <a:r>
              <a:rPr lang="zh-TW" altLang="zh-TW" sz="1200" b="1" kern="1200" dirty="0" smtClean="0">
                <a:solidFill>
                  <a:srgbClr val="FF0000"/>
                </a:solidFill>
                <a:effectLst/>
                <a:latin typeface="+mn-lt"/>
                <a:ea typeface="+mn-ea"/>
                <a:cs typeface="+mn-cs"/>
              </a:rPr>
              <a:t>和</a:t>
            </a:r>
            <a:r>
              <a:rPr lang="en-MY" altLang="zh-TW" sz="1200" b="1" kern="1200" dirty="0" smtClean="0">
                <a:solidFill>
                  <a:srgbClr val="FF0000"/>
                </a:solidFill>
                <a:effectLst/>
                <a:latin typeface="+mn-lt"/>
                <a:ea typeface="+mn-ea"/>
                <a:cs typeface="+mn-cs"/>
              </a:rPr>
              <a:t>NFV</a:t>
            </a:r>
            <a:r>
              <a:rPr lang="zh-TW" altLang="zh-TW" sz="1200" b="1" kern="1200" dirty="0" smtClean="0">
                <a:solidFill>
                  <a:srgbClr val="FF0000"/>
                </a:solidFill>
                <a:effectLst/>
                <a:latin typeface="+mn-lt"/>
                <a:ea typeface="+mn-ea"/>
                <a:cs typeface="+mn-cs"/>
              </a:rPr>
              <a:t>兩個所談的東西很類似。</a:t>
            </a:r>
            <a:r>
              <a:rPr lang="en-MY" altLang="zh-TW" sz="1200" b="1" kern="1200" dirty="0" smtClean="0">
                <a:solidFill>
                  <a:srgbClr val="FF0000"/>
                </a:solidFill>
                <a:effectLst/>
                <a:latin typeface="+mn-lt"/>
                <a:ea typeface="+mn-ea"/>
                <a:cs typeface="+mn-cs"/>
              </a:rPr>
              <a:t>SDN</a:t>
            </a:r>
            <a:r>
              <a:rPr lang="zh-TW" altLang="zh-TW" sz="1200" b="1" kern="1200" dirty="0" smtClean="0">
                <a:solidFill>
                  <a:srgbClr val="FF0000"/>
                </a:solidFill>
                <a:effectLst/>
                <a:latin typeface="+mn-lt"/>
                <a:ea typeface="+mn-ea"/>
                <a:cs typeface="+mn-cs"/>
              </a:rPr>
              <a:t>是橫向去切，把硬體和軟體去切成兩塊；</a:t>
            </a:r>
            <a:r>
              <a:rPr lang="en-MY" altLang="zh-TW" sz="1200" b="1" kern="1200" dirty="0" smtClean="0">
                <a:solidFill>
                  <a:srgbClr val="FF0000"/>
                </a:solidFill>
                <a:effectLst/>
                <a:latin typeface="+mn-lt"/>
                <a:ea typeface="+mn-ea"/>
                <a:cs typeface="+mn-cs"/>
              </a:rPr>
              <a:t>NFV</a:t>
            </a:r>
            <a:r>
              <a:rPr lang="zh-TW" altLang="zh-TW" sz="1200" b="1" kern="1200" dirty="0" smtClean="0">
                <a:solidFill>
                  <a:srgbClr val="FF0000"/>
                </a:solidFill>
                <a:effectLst/>
                <a:latin typeface="+mn-lt"/>
                <a:ea typeface="+mn-ea"/>
                <a:cs typeface="+mn-cs"/>
              </a:rPr>
              <a:t>則是縱向去切，從功能的角度去處理出來。</a:t>
            </a:r>
            <a:endParaRPr lang="zh-TW" altLang="zh-TW" sz="1200" kern="1200" dirty="0" smtClean="0">
              <a:solidFill>
                <a:srgbClr val="FF0000"/>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400" b="1" dirty="0" smtClean="0">
              <a:solidFill>
                <a:srgbClr val="0000FF"/>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400" b="1" dirty="0" smtClean="0">
              <a:solidFill>
                <a:srgbClr val="0000FF"/>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400" b="1" dirty="0" smtClean="0">
                <a:solidFill>
                  <a:srgbClr val="0000FF"/>
                </a:solidFill>
              </a:rPr>
              <a:t>1.</a:t>
            </a:r>
            <a:r>
              <a:rPr lang="zh-TW" altLang="en-US" sz="1400" b="1" dirty="0" smtClean="0">
                <a:solidFill>
                  <a:srgbClr val="0000FF"/>
                </a:solidFill>
              </a:rPr>
              <a:t>開放式創新</a:t>
            </a:r>
            <a:r>
              <a:rPr lang="en-US" altLang="zh-TW" sz="1200" b="1" dirty="0" smtClean="0">
                <a:solidFill>
                  <a:srgbClr val="111111"/>
                </a:solidFill>
              </a:rPr>
              <a:t>(Open Innovation)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a:t>
            </a:r>
            <a:r>
              <a:rPr lang="zh-TW" altLang="en-US" sz="1200" b="0" dirty="0" smtClean="0">
                <a:solidFill>
                  <a:srgbClr val="111111"/>
                </a:solidFill>
              </a:rPr>
              <a:t>「開放式創新」之核心概念就是突破組織以往封閉的疆界，從外界引進更多更豐富的創新元素與能量。</a:t>
            </a:r>
            <a:endParaRPr lang="en-US" altLang="zh-TW" sz="1200" b="0" dirty="0" smtClean="0">
              <a:solidFill>
                <a:srgbClr val="11111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 </a:t>
            </a:r>
            <a:r>
              <a:rPr lang="zh-TW" altLang="en-US" sz="1200" b="0" dirty="0" smtClean="0">
                <a:solidFill>
                  <a:srgbClr val="111111"/>
                </a:solidFill>
              </a:rPr>
              <a:t>同時將組織內閒置的創意與創新分享出去，促進創新的流動與分享。</a:t>
            </a:r>
            <a:endParaRPr lang="en-US" altLang="zh-TW" sz="1200" b="0" dirty="0" smtClean="0">
              <a:solidFill>
                <a:srgbClr val="11111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 </a:t>
            </a:r>
            <a:r>
              <a:rPr lang="zh-TW" altLang="en-US" sz="1200" b="0" dirty="0" smtClean="0">
                <a:solidFill>
                  <a:srgbClr val="111111"/>
                </a:solidFill>
              </a:rPr>
              <a:t>隨著大環境變革與競爭的觀念改變，愈來愈多的組織採用開放式創新，以獲得更多的創意與獲利，創新也不再侷限於組織內部的研發團隊，而多了無限的可能性。</a:t>
            </a:r>
            <a:r>
              <a:rPr lang="en-US" altLang="zh-TW" sz="1200" b="0" dirty="0" smtClean="0">
                <a:solidFill>
                  <a:srgbClr val="111111"/>
                </a:solidFill>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a:p>
            <a:r>
              <a:rPr lang="en-US" altLang="zh-TW" b="1" dirty="0" smtClean="0"/>
              <a:t>2. </a:t>
            </a:r>
            <a:r>
              <a:rPr lang="zh-TW" altLang="en-US" b="1" dirty="0" smtClean="0"/>
              <a:t>軟體定義網路（</a:t>
            </a:r>
            <a:r>
              <a:rPr lang="en-US" altLang="zh-TW" b="1" dirty="0" smtClean="0"/>
              <a:t>Software Defined Networking</a:t>
            </a:r>
            <a:r>
              <a:rPr lang="zh-TW" altLang="en-US" b="1" dirty="0" smtClean="0"/>
              <a:t>，</a:t>
            </a:r>
            <a:r>
              <a:rPr lang="en-US" altLang="zh-TW" b="1" dirty="0" smtClean="0"/>
              <a:t>SDN</a:t>
            </a:r>
            <a:r>
              <a:rPr lang="zh-TW" altLang="en-US" b="1" dirty="0" smtClean="0"/>
              <a:t>）</a:t>
            </a:r>
            <a:endParaRPr lang="en-US" altLang="zh-TW" b="1" dirty="0" smtClean="0"/>
          </a:p>
          <a:p>
            <a:r>
              <a:rPr lang="en-US" altLang="zh-TW" dirty="0" smtClean="0"/>
              <a:t>•SDN </a:t>
            </a:r>
            <a:r>
              <a:rPr lang="zh-TW" altLang="en-US" dirty="0" smtClean="0"/>
              <a:t>的特色是修改了傳統網路架構的控制模式，將網路分為控制層</a:t>
            </a:r>
            <a:r>
              <a:rPr lang="en-US" altLang="zh-TW" dirty="0" smtClean="0"/>
              <a:t>(Control Plane) </a:t>
            </a:r>
            <a:r>
              <a:rPr lang="zh-TW" altLang="en-US" dirty="0" smtClean="0"/>
              <a:t>與資料層</a:t>
            </a:r>
            <a:r>
              <a:rPr lang="en-US" altLang="zh-TW" dirty="0" smtClean="0"/>
              <a:t>(Data Plane)</a:t>
            </a:r>
            <a:r>
              <a:rPr lang="zh-TW" altLang="en-US" dirty="0" smtClean="0"/>
              <a:t>，將網路的管理權限交由控制層的控制器</a:t>
            </a:r>
            <a:r>
              <a:rPr lang="en-US" altLang="zh-TW" dirty="0" smtClean="0"/>
              <a:t>(Controller) </a:t>
            </a:r>
            <a:r>
              <a:rPr lang="zh-TW" altLang="en-US" dirty="0" smtClean="0"/>
              <a:t>軟體負責，採用集中控管的方式。</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a:t>
            </a:r>
            <a:r>
              <a:rPr lang="zh-TW" altLang="en-US" dirty="0" smtClean="0"/>
              <a:t>網管人員只需在控制器上下達指令就可以進行自動化的設定，無須逐一登入網路設備進行各別的設定，節省人力成本也降低了人為部署發生疏失的可能性。</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a:t>
            </a:r>
            <a:r>
              <a:rPr lang="zh-TW" altLang="en-US" dirty="0" smtClean="0"/>
              <a:t>網實現軟體定義網路之方法</a:t>
            </a:r>
            <a:r>
              <a:rPr lang="en-US" altLang="zh-TW" dirty="0" err="1" smtClean="0"/>
              <a:t>OpenFlow:OpenFlow</a:t>
            </a:r>
            <a:r>
              <a:rPr lang="zh-TW" altLang="en-US" dirty="0" smtClean="0"/>
              <a:t>是一套開放的網路溝通協定標準，讓控制層能夠和轉送層互動，但它只是整體</a:t>
            </a:r>
            <a:r>
              <a:rPr lang="en-US" altLang="zh-TW" dirty="0" smtClean="0"/>
              <a:t>SDN</a:t>
            </a:r>
            <a:r>
              <a:rPr lang="zh-TW" altLang="en-US" dirty="0" smtClean="0"/>
              <a:t>架構的一部分，而且也並非唯一可用的協定。</a:t>
            </a:r>
          </a:p>
          <a:p>
            <a:endParaRPr lang="en-US" altLang="zh-TW" dirty="0" smtClean="0"/>
          </a:p>
          <a:p>
            <a:r>
              <a:rPr lang="en-US" altLang="zh-TW" b="1" dirty="0" smtClean="0"/>
              <a:t>3. </a:t>
            </a:r>
            <a:r>
              <a:rPr lang="zh-TW" altLang="en-US" b="1" dirty="0" smtClean="0"/>
              <a:t>網路功能虛擬化（</a:t>
            </a:r>
            <a:r>
              <a:rPr lang="en-US" altLang="zh-TW" b="1" dirty="0" smtClean="0"/>
              <a:t>Network Function Virtualization</a:t>
            </a:r>
            <a:r>
              <a:rPr lang="zh-TW" altLang="en-US" b="1" dirty="0" smtClean="0"/>
              <a:t>，</a:t>
            </a:r>
            <a:r>
              <a:rPr lang="en-US" altLang="zh-TW" b="1" dirty="0" smtClean="0"/>
              <a:t>NFV</a:t>
            </a:r>
            <a:r>
              <a:rPr lang="zh-TW" altLang="en-US" b="1" dirty="0" smtClean="0"/>
              <a:t>）</a:t>
            </a:r>
            <a:endParaRPr lang="en-US" altLang="zh-TW" b="1" dirty="0" smtClean="0"/>
          </a:p>
          <a:p>
            <a:r>
              <a:rPr lang="en-US" altLang="zh-TW" dirty="0" smtClean="0"/>
              <a:t>•</a:t>
            </a:r>
            <a:r>
              <a:rPr lang="zh-TW" altLang="en-US" b="0" dirty="0" smtClean="0"/>
              <a:t>一種對於網路架構（</a:t>
            </a:r>
            <a:r>
              <a:rPr lang="en-US" altLang="zh-TW" b="0" dirty="0" smtClean="0"/>
              <a:t>network architecture</a:t>
            </a:r>
            <a:r>
              <a:rPr lang="zh-TW" altLang="en-US" b="0" dirty="0" smtClean="0"/>
              <a:t>）的概念，利用虛擬化技術，將網路節點階層的功能，分割成幾個功能區塊，分別以軟體方式實作，不再拘限於硬體架構。</a:t>
            </a:r>
            <a:endParaRPr lang="en-US" altLang="zh-TW" b="0" dirty="0" smtClean="0"/>
          </a:p>
          <a:p>
            <a:r>
              <a:rPr lang="en-US" altLang="zh-TW" dirty="0" smtClean="0"/>
              <a:t>•</a:t>
            </a:r>
            <a:r>
              <a:rPr lang="en-US" altLang="zh-TW" b="0" dirty="0" smtClean="0"/>
              <a:t>NFV</a:t>
            </a:r>
            <a:r>
              <a:rPr lang="zh-TW" altLang="en-US" b="0" dirty="0" smtClean="0"/>
              <a:t>主要的功能就是將現有專用的網路設備虛擬化，讓佈署網路環境時，可以更快速，更有彈性，並且大量的降低成本，不需要像以往的方式，一直不斷的更新硬體，可以有效的降低建置與營運成本。</a:t>
            </a:r>
            <a:endParaRPr lang="en-US" altLang="zh-TW" b="0" dirty="0" smtClean="0"/>
          </a:p>
          <a:p>
            <a:r>
              <a:rPr lang="en-US" altLang="zh-TW" dirty="0" smtClean="0"/>
              <a:t>•</a:t>
            </a:r>
            <a:r>
              <a:rPr lang="zh-TW" altLang="en-US" b="0" dirty="0" smtClean="0"/>
              <a:t>為何會有網路功能虛擬化</a:t>
            </a:r>
            <a:r>
              <a:rPr lang="en-US" altLang="zh-TW" b="0" dirty="0" smtClean="0"/>
              <a:t>NFV</a:t>
            </a:r>
            <a:r>
              <a:rPr lang="zh-TW" altLang="en-US" b="0" dirty="0" smtClean="0"/>
              <a:t>的產生，其實是因為近幾年</a:t>
            </a:r>
            <a:r>
              <a:rPr lang="en-US" altLang="zh-TW" b="0" dirty="0" smtClean="0"/>
              <a:t>x86</a:t>
            </a:r>
            <a:r>
              <a:rPr lang="zh-TW" altLang="en-US" b="0" dirty="0" smtClean="0"/>
              <a:t>系統普及與硬體效能不斷的進步，成本也不斷的降低，除了一般個人使用的電腦，其實不少高階網路與資安設備，如路由器、防火牆、負載平衡器、入侵偵測防禦系統等，雖然內含的作業系統皆有不同，但是幾乎都是建立在</a:t>
            </a:r>
            <a:r>
              <a:rPr lang="en-US" altLang="zh-TW" b="0" dirty="0" smtClean="0"/>
              <a:t>x86</a:t>
            </a:r>
            <a:r>
              <a:rPr lang="zh-TW" altLang="en-US" b="0" dirty="0" smtClean="0"/>
              <a:t>的硬體之上，這代表有機會將這些設備從專屬的硬體中分離，將這些設備虛擬化，使其節省硬體與維護成本、在佈署時更具靈活性。</a:t>
            </a:r>
            <a:endParaRPr lang="en-US" altLang="zh-TW" b="0" dirty="0" smtClean="0"/>
          </a:p>
          <a:p>
            <a:endParaRPr lang="en-US" altLang="zh-TW" sz="1200" dirty="0" smtClean="0"/>
          </a:p>
          <a:p>
            <a:r>
              <a:rPr lang="en-US" altLang="zh-TW" sz="1200" dirty="0" smtClean="0"/>
              <a:t>4.</a:t>
            </a:r>
            <a:r>
              <a:rPr lang="zh-TW" altLang="en-US" sz="1200" dirty="0" smtClean="0"/>
              <a:t>  </a:t>
            </a:r>
            <a:r>
              <a:rPr lang="zh-TW" altLang="en-US" sz="1200" b="1" dirty="0" smtClean="0"/>
              <a:t>現行開放介面 </a:t>
            </a:r>
            <a:r>
              <a:rPr lang="zh-TW" altLang="en-US" sz="1200" dirty="0" smtClean="0"/>
              <a:t>：</a:t>
            </a:r>
            <a:r>
              <a:rPr lang="en-US" altLang="zh-TW" sz="1200" dirty="0" err="1" smtClean="0"/>
              <a:t>OpenFlow</a:t>
            </a:r>
            <a:r>
              <a:rPr lang="zh-TW" altLang="en-US" sz="1200" dirty="0" smtClean="0"/>
              <a:t>、</a:t>
            </a:r>
            <a:r>
              <a:rPr lang="en-US" altLang="zh-TW" sz="1200" dirty="0" err="1" smtClean="0"/>
              <a:t>OpenStack</a:t>
            </a:r>
            <a:endParaRPr lang="zh-TW" altLang="en-US" b="0" dirty="0" smtClean="0"/>
          </a:p>
          <a:p>
            <a:endParaRPr lang="zh-TW" altLang="en-US" b="0" dirty="0" smtClean="0"/>
          </a:p>
          <a:p>
            <a:endParaRPr lang="zh-TW" altLang="en-US" dirty="0"/>
          </a:p>
        </p:txBody>
      </p:sp>
      <p:sp>
        <p:nvSpPr>
          <p:cNvPr id="4" name="投影片編號版面配置區 3"/>
          <p:cNvSpPr>
            <a:spLocks noGrp="1"/>
          </p:cNvSpPr>
          <p:nvPr>
            <p:ph type="sldNum" sz="quarter" idx="10"/>
          </p:nvPr>
        </p:nvSpPr>
        <p:spPr>
          <a:xfrm>
            <a:off x="3884613" y="8685213"/>
            <a:ext cx="2971800" cy="457200"/>
          </a:xfrm>
          <a:prstGeom prst="rect">
            <a:avLst/>
          </a:prstGeom>
        </p:spPr>
        <p:txBody>
          <a:bodyPr/>
          <a:lstStyle/>
          <a:p>
            <a:pPr>
              <a:defRPr/>
            </a:pPr>
            <a:fld id="{DB33FC4F-196B-4CCD-A50A-82A126B31A9D}" type="slidenum">
              <a:rPr lang="zh-TW" altLang="en-US" smtClean="0"/>
              <a:pPr>
                <a:defRPr/>
              </a:pPr>
              <a:t>38</a:t>
            </a:fld>
            <a:endParaRPr lang="zh-TW" altLang="en-US"/>
          </a:p>
        </p:txBody>
      </p:sp>
    </p:spTree>
    <p:extLst>
      <p:ext uri="{BB962C8B-B14F-4D97-AF65-F5344CB8AC3E}">
        <p14:creationId xmlns:p14="http://schemas.microsoft.com/office/powerpoint/2010/main" val="2328380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MY" altLang="zh-TW" sz="1200" b="1" kern="1200" dirty="0" smtClean="0">
                <a:solidFill>
                  <a:srgbClr val="FF0000"/>
                </a:solidFill>
                <a:effectLst/>
                <a:latin typeface="+mn-lt"/>
                <a:ea typeface="+mn-ea"/>
                <a:cs typeface="+mn-cs"/>
              </a:rPr>
              <a:t>SDN</a:t>
            </a:r>
            <a:r>
              <a:rPr lang="zh-TW" altLang="zh-TW" sz="1200" b="1" kern="1200" dirty="0" smtClean="0">
                <a:solidFill>
                  <a:srgbClr val="FF0000"/>
                </a:solidFill>
                <a:effectLst/>
                <a:latin typeface="+mn-lt"/>
                <a:ea typeface="+mn-ea"/>
                <a:cs typeface="+mn-cs"/>
              </a:rPr>
              <a:t>和</a:t>
            </a:r>
            <a:r>
              <a:rPr lang="en-MY" altLang="zh-TW" sz="1200" b="1" kern="1200" dirty="0" smtClean="0">
                <a:solidFill>
                  <a:srgbClr val="FF0000"/>
                </a:solidFill>
                <a:effectLst/>
                <a:latin typeface="+mn-lt"/>
                <a:ea typeface="+mn-ea"/>
                <a:cs typeface="+mn-cs"/>
              </a:rPr>
              <a:t>NFV</a:t>
            </a:r>
            <a:r>
              <a:rPr lang="zh-TW" altLang="zh-TW" sz="1200" b="1" kern="1200" dirty="0" smtClean="0">
                <a:solidFill>
                  <a:srgbClr val="FF0000"/>
                </a:solidFill>
                <a:effectLst/>
                <a:latin typeface="+mn-lt"/>
                <a:ea typeface="+mn-ea"/>
                <a:cs typeface="+mn-cs"/>
              </a:rPr>
              <a:t>兩個所談的東西很類似。</a:t>
            </a:r>
            <a:r>
              <a:rPr lang="en-MY" altLang="zh-TW" sz="1200" b="1" kern="1200" dirty="0" smtClean="0">
                <a:solidFill>
                  <a:srgbClr val="FF0000"/>
                </a:solidFill>
                <a:effectLst/>
                <a:latin typeface="+mn-lt"/>
                <a:ea typeface="+mn-ea"/>
                <a:cs typeface="+mn-cs"/>
              </a:rPr>
              <a:t>SDN</a:t>
            </a:r>
            <a:r>
              <a:rPr lang="zh-TW" altLang="zh-TW" sz="1200" b="1" kern="1200" dirty="0" smtClean="0">
                <a:solidFill>
                  <a:srgbClr val="FF0000"/>
                </a:solidFill>
                <a:effectLst/>
                <a:latin typeface="+mn-lt"/>
                <a:ea typeface="+mn-ea"/>
                <a:cs typeface="+mn-cs"/>
              </a:rPr>
              <a:t>是橫向去切，把硬體和軟體去切成兩塊；</a:t>
            </a:r>
            <a:r>
              <a:rPr lang="en-MY" altLang="zh-TW" sz="1200" b="1" kern="1200" dirty="0" smtClean="0">
                <a:solidFill>
                  <a:srgbClr val="FF0000"/>
                </a:solidFill>
                <a:effectLst/>
                <a:latin typeface="+mn-lt"/>
                <a:ea typeface="+mn-ea"/>
                <a:cs typeface="+mn-cs"/>
              </a:rPr>
              <a:t>NFV</a:t>
            </a:r>
            <a:r>
              <a:rPr lang="zh-TW" altLang="zh-TW" sz="1200" b="1" kern="1200" dirty="0" smtClean="0">
                <a:solidFill>
                  <a:srgbClr val="FF0000"/>
                </a:solidFill>
                <a:effectLst/>
                <a:latin typeface="+mn-lt"/>
                <a:ea typeface="+mn-ea"/>
                <a:cs typeface="+mn-cs"/>
              </a:rPr>
              <a:t>則是縱向去切，從功能的角度去處理出來。</a:t>
            </a:r>
            <a:endParaRPr lang="zh-TW" altLang="zh-TW" sz="1200" kern="1200" dirty="0" smtClean="0">
              <a:solidFill>
                <a:srgbClr val="FF0000"/>
              </a:solidFill>
              <a:effectLst/>
              <a:latin typeface="+mn-lt"/>
              <a:ea typeface="+mn-ea"/>
              <a:cs typeface="+mn-cs"/>
            </a:endParaRPr>
          </a:p>
          <a:p>
            <a:endParaRPr lang="en-US" altLang="zh-TW" dirty="0" smtClean="0"/>
          </a:p>
          <a:p>
            <a:endParaRPr lang="en-US" altLang="zh-TW" dirty="0" smtClean="0"/>
          </a:p>
          <a:p>
            <a:r>
              <a:rPr lang="en-US" altLang="zh-TW" dirty="0" smtClean="0"/>
              <a:t>2016/4/8</a:t>
            </a:r>
            <a:r>
              <a:rPr lang="zh-TW" altLang="en-US" dirty="0" smtClean="0"/>
              <a:t> </a:t>
            </a:r>
            <a:r>
              <a:rPr lang="en-US" altLang="zh-TW" dirty="0" smtClean="0"/>
              <a:t/>
            </a:r>
            <a:br>
              <a:rPr lang="en-US" altLang="zh-TW" dirty="0" smtClean="0"/>
            </a:br>
            <a:r>
              <a:rPr lang="en-US" altLang="zh-TW" dirty="0" smtClean="0"/>
              <a:t>SDN</a:t>
            </a:r>
            <a:r>
              <a:rPr lang="zh-TW" altLang="en-US" dirty="0" smtClean="0"/>
              <a:t>以新方法管控網路設備 </a:t>
            </a:r>
            <a:r>
              <a:rPr lang="en-US" altLang="zh-TW" dirty="0" smtClean="0"/>
              <a:t>NFV</a:t>
            </a:r>
            <a:r>
              <a:rPr lang="zh-TW" altLang="en-US" dirty="0" smtClean="0"/>
              <a:t>在通用硬體實作網路設施</a:t>
            </a:r>
          </a:p>
          <a:p>
            <a:r>
              <a:rPr lang="en-US" altLang="zh-TW" dirty="0" smtClean="0"/>
              <a:t>SDN</a:t>
            </a:r>
            <a:r>
              <a:rPr lang="zh-TW" altLang="en-US" dirty="0" smtClean="0"/>
              <a:t>和</a:t>
            </a:r>
            <a:r>
              <a:rPr lang="en-US" altLang="zh-TW" dirty="0" smtClean="0"/>
              <a:t>NFV</a:t>
            </a:r>
            <a:r>
              <a:rPr lang="zh-TW" altLang="en-US" dirty="0" smtClean="0"/>
              <a:t>傻傻分不清楚？ 二個面向引領網路未來 </a:t>
            </a:r>
            <a:r>
              <a:rPr lang="en-US" altLang="zh-TW" dirty="0" smtClean="0"/>
              <a:t>http://www.netadmin.com.tw/article_content.aspx?sn=1603310002</a:t>
            </a:r>
          </a:p>
          <a:p>
            <a:r>
              <a:rPr lang="zh-TW" altLang="en-US" dirty="0" smtClean="0"/>
              <a:t>蔡穎碩 （本文作者現任</a:t>
            </a:r>
            <a:r>
              <a:rPr lang="en-US" altLang="zh-TW" dirty="0" smtClean="0"/>
              <a:t>Brocade</a:t>
            </a:r>
            <a:r>
              <a:rPr lang="zh-TW" altLang="en-US" dirty="0" smtClean="0"/>
              <a:t>台灣區總經理） </a:t>
            </a:r>
          </a:p>
          <a:p>
            <a:endParaRPr lang="zh-TW" altLang="en-US" dirty="0"/>
          </a:p>
        </p:txBody>
      </p:sp>
      <p:sp>
        <p:nvSpPr>
          <p:cNvPr id="4" name="投影片編號版面配置區 3"/>
          <p:cNvSpPr>
            <a:spLocks noGrp="1"/>
          </p:cNvSpPr>
          <p:nvPr>
            <p:ph type="sldNum" sz="quarter" idx="10"/>
          </p:nvPr>
        </p:nvSpPr>
        <p:spPr>
          <a:xfrm>
            <a:off x="3884613" y="8685213"/>
            <a:ext cx="2971800" cy="457200"/>
          </a:xfrm>
          <a:prstGeom prst="rect">
            <a:avLst/>
          </a:prstGeom>
        </p:spPr>
        <p:txBody>
          <a:bodyPr/>
          <a:lstStyle/>
          <a:p>
            <a:pPr>
              <a:defRPr/>
            </a:pPr>
            <a:fld id="{DB33FC4F-196B-4CCD-A50A-82A126B31A9D}" type="slidenum">
              <a:rPr lang="zh-TW" altLang="en-US" smtClean="0"/>
              <a:pPr>
                <a:defRPr/>
              </a:pPr>
              <a:t>39</a:t>
            </a:fld>
            <a:endParaRPr lang="zh-TW" altLang="en-US"/>
          </a:p>
        </p:txBody>
      </p:sp>
    </p:spTree>
    <p:extLst>
      <p:ext uri="{BB962C8B-B14F-4D97-AF65-F5344CB8AC3E}">
        <p14:creationId xmlns:p14="http://schemas.microsoft.com/office/powerpoint/2010/main" val="1267050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1" dirty="0" smtClean="0">
                <a:latin typeface="+mn-lt"/>
                <a:ea typeface="+mn-ea"/>
              </a:rPr>
              <a:t>SDN</a:t>
            </a:r>
            <a:r>
              <a:rPr lang="zh-TW" altLang="en-US" b="1" dirty="0" smtClean="0">
                <a:latin typeface="+mn-lt"/>
                <a:ea typeface="+mn-ea"/>
              </a:rPr>
              <a:t>與</a:t>
            </a:r>
            <a:r>
              <a:rPr lang="en-US" altLang="zh-TW" b="1" dirty="0" smtClean="0">
                <a:latin typeface="+mn-lt"/>
                <a:ea typeface="+mn-ea"/>
              </a:rPr>
              <a:t>NFV</a:t>
            </a:r>
            <a:r>
              <a:rPr lang="zh-TW" altLang="en-US" b="1" dirty="0" smtClean="0">
                <a:latin typeface="+mn-lt"/>
                <a:ea typeface="+mn-ea"/>
              </a:rPr>
              <a:t>相似之處</a:t>
            </a:r>
            <a:r>
              <a:rPr lang="en-US" altLang="zh-TW" b="1" dirty="0" smtClean="0">
                <a:latin typeface="+mn-lt"/>
                <a:ea typeface="+mn-ea"/>
              </a:rPr>
              <a:t>:</a:t>
            </a:r>
            <a:endParaRPr lang="en-US" altLang="zh-TW" sz="1200" b="1" dirty="0" smtClean="0">
              <a:solidFill>
                <a:srgbClr val="0000FF"/>
              </a:solidFill>
              <a:latin typeface="+mn-lt"/>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1" dirty="0" smtClean="0">
                <a:solidFill>
                  <a:srgbClr val="0000FF"/>
                </a:solidFill>
                <a:latin typeface="+mn-lt"/>
                <a:ea typeface="+mn-ea"/>
              </a:rPr>
              <a:t>1. SDN</a:t>
            </a:r>
            <a:r>
              <a:rPr lang="en-US" altLang="zh-TW" sz="1200" b="0" dirty="0" smtClean="0">
                <a:solidFill>
                  <a:srgbClr val="0000FF"/>
                </a:solidFill>
                <a:latin typeface="+mn-lt"/>
                <a:ea typeface="+mn-ea"/>
              </a:rPr>
              <a:t>:</a:t>
            </a:r>
            <a:r>
              <a:rPr lang="zh-TW" altLang="en-US" sz="1200" b="0" dirty="0" smtClean="0">
                <a:latin typeface="+mn-lt"/>
                <a:ea typeface="+mn-ea"/>
              </a:rPr>
              <a:t>管理網路的控制與傳送封包的轉送分開，讓資訊技術對於網路行為與效能擁有更大的控制能力。</a:t>
            </a:r>
            <a:endParaRPr lang="en-US" altLang="zh-TW" sz="1200" b="0" dirty="0" smtClean="0">
              <a:latin typeface="+mn-lt"/>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1" dirty="0" smtClean="0">
                <a:solidFill>
                  <a:srgbClr val="0000FF"/>
                </a:solidFill>
                <a:latin typeface="+mn-lt"/>
                <a:ea typeface="+mn-ea"/>
              </a:rPr>
              <a:t>2. NFV</a:t>
            </a:r>
            <a:r>
              <a:rPr lang="en-US" altLang="zh-TW" sz="1200" b="0" dirty="0" smtClean="0">
                <a:solidFill>
                  <a:srgbClr val="0000FF"/>
                </a:solidFill>
                <a:latin typeface="+mn-lt"/>
                <a:ea typeface="+mn-ea"/>
              </a:rPr>
              <a:t>:</a:t>
            </a:r>
            <a:r>
              <a:rPr lang="zh-TW" altLang="en-US" sz="1200" b="0" dirty="0" smtClean="0">
                <a:latin typeface="+mn-lt"/>
                <a:ea typeface="+mn-ea"/>
              </a:rPr>
              <a:t>將那些傳統上與特殊化專屬硬體相關聯的網路程序轉換成可以在標準商用硬體執行的虛擬化軟體平台。</a:t>
            </a:r>
            <a:endParaRPr lang="en-US" altLang="zh-TW" sz="1200" b="0" dirty="0" smtClean="0">
              <a:latin typeface="+mn-lt"/>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kern="1200" dirty="0" smtClean="0">
                <a:solidFill>
                  <a:schemeClr val="tx1"/>
                </a:solidFill>
                <a:effectLst/>
                <a:latin typeface="+mn-lt"/>
                <a:ea typeface="+mn-ea"/>
                <a:cs typeface="+mn-cs"/>
              </a:rPr>
              <a:t>3</a:t>
            </a:r>
            <a:r>
              <a:rPr lang="en-US" altLang="zh-TW" sz="1200" b="1" kern="1200" dirty="0" smtClean="0">
                <a:solidFill>
                  <a:schemeClr val="tx1"/>
                </a:solidFill>
                <a:effectLst/>
                <a:latin typeface="+mn-lt"/>
                <a:ea typeface="+mn-ea"/>
                <a:cs typeface="+mn-cs"/>
              </a:rPr>
              <a:t>.</a:t>
            </a:r>
            <a:r>
              <a:rPr lang="zh-TW" altLang="en-US" sz="1200" b="1" kern="1200" dirty="0" smtClean="0">
                <a:solidFill>
                  <a:schemeClr val="tx1"/>
                </a:solidFill>
                <a:effectLst/>
                <a:latin typeface="+mn-lt"/>
                <a:ea typeface="+mn-ea"/>
                <a:cs typeface="+mn-cs"/>
              </a:rPr>
              <a:t> </a:t>
            </a:r>
            <a:r>
              <a:rPr lang="en-US" altLang="zh-TW" sz="1200" b="1" kern="1200" dirty="0" smtClean="0">
                <a:solidFill>
                  <a:schemeClr val="tx1"/>
                </a:solidFill>
                <a:effectLst/>
                <a:latin typeface="+mn-lt"/>
                <a:ea typeface="+mn-ea"/>
                <a:cs typeface="+mn-cs"/>
              </a:rPr>
              <a:t>SDN/NFV</a:t>
            </a:r>
            <a:r>
              <a:rPr lang="zh-TW" altLang="en-US" sz="1200" b="1" kern="1200" dirty="0" smtClean="0">
                <a:solidFill>
                  <a:schemeClr val="tx1"/>
                </a:solidFill>
                <a:effectLst/>
                <a:latin typeface="+mn-lt"/>
                <a:ea typeface="+mn-ea"/>
                <a:cs typeface="+mn-cs"/>
              </a:rPr>
              <a:t>技術</a:t>
            </a:r>
            <a:r>
              <a:rPr lang="zh-TW" altLang="en-US" sz="1200" kern="1200" dirty="0" smtClean="0">
                <a:solidFill>
                  <a:schemeClr val="tx1"/>
                </a:solidFill>
                <a:effectLst/>
                <a:latin typeface="+mn-lt"/>
                <a:ea typeface="+mn-ea"/>
                <a:cs typeface="+mn-cs"/>
              </a:rPr>
              <a:t>無疑是下一代寬頻網路發展的重要網路參考架構與基礎，可望在食衣住行育樂等生活及商業應用上創造出嶄新、劃時代之應用服務。</a:t>
            </a:r>
            <a:endParaRPr lang="zh-TW" altLang="en-US" sz="1200" b="0" dirty="0" smtClean="0">
              <a:latin typeface="+mn-lt"/>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dirty="0" smtClean="0">
              <a:solidFill>
                <a:srgbClr val="0000FF"/>
              </a:solidFill>
              <a:latin typeface="+mn-lt"/>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MY" altLang="zh-TW" sz="1200" b="1" kern="1200" dirty="0" smtClean="0">
                <a:solidFill>
                  <a:srgbClr val="FF0000"/>
                </a:solidFill>
                <a:effectLst/>
                <a:latin typeface="+mn-lt"/>
                <a:ea typeface="+mn-ea"/>
                <a:cs typeface="+mn-cs"/>
              </a:rPr>
              <a:t>4.5G &amp; 5G </a:t>
            </a:r>
            <a:r>
              <a:rPr lang="zh-TW" altLang="zh-TW" sz="1200" b="1" kern="1200" dirty="0" smtClean="0">
                <a:solidFill>
                  <a:srgbClr val="FF0000"/>
                </a:solidFill>
                <a:effectLst/>
                <a:latin typeface="+mn-lt"/>
                <a:ea typeface="+mn-ea"/>
                <a:cs typeface="+mn-cs"/>
              </a:rPr>
              <a:t>的平台裡面，這兩個的概念很重要。像</a:t>
            </a:r>
            <a:r>
              <a:rPr lang="en-MY" altLang="zh-TW" sz="1200" b="1" kern="1200" dirty="0" smtClean="0">
                <a:solidFill>
                  <a:srgbClr val="FF0000"/>
                </a:solidFill>
                <a:effectLst/>
                <a:latin typeface="+mn-lt"/>
                <a:ea typeface="+mn-ea"/>
                <a:cs typeface="+mn-cs"/>
              </a:rPr>
              <a:t>small cell</a:t>
            </a:r>
            <a:r>
              <a:rPr lang="zh-CN" altLang="zh-TW" sz="1200" b="1" kern="1200" dirty="0" smtClean="0">
                <a:solidFill>
                  <a:srgbClr val="FF0000"/>
                </a:solidFill>
                <a:effectLst/>
                <a:latin typeface="+mn-lt"/>
                <a:ea typeface="+mn-ea"/>
                <a:cs typeface="+mn-cs"/>
              </a:rPr>
              <a:t>，網路是動態的建置，需求是動態的。這樣就可以用</a:t>
            </a:r>
            <a:r>
              <a:rPr lang="en-MY" altLang="zh-TW" sz="1200" b="1" kern="1200" dirty="0" smtClean="0">
                <a:solidFill>
                  <a:srgbClr val="FF0000"/>
                </a:solidFill>
                <a:effectLst/>
                <a:latin typeface="+mn-lt"/>
                <a:ea typeface="+mn-ea"/>
                <a:cs typeface="+mn-cs"/>
              </a:rPr>
              <a:t>SDN</a:t>
            </a:r>
            <a:r>
              <a:rPr lang="zh-CN" altLang="zh-TW" sz="1200" b="1" kern="1200" dirty="0" smtClean="0">
                <a:solidFill>
                  <a:srgbClr val="FF0000"/>
                </a:solidFill>
                <a:effectLst/>
                <a:latin typeface="+mn-lt"/>
                <a:ea typeface="+mn-ea"/>
                <a:cs typeface="+mn-cs"/>
              </a:rPr>
              <a:t>的方法去建置</a:t>
            </a:r>
            <a:r>
              <a:rPr lang="en-MY" altLang="zh-TW" sz="1200" b="1" kern="1200" dirty="0" smtClean="0">
                <a:solidFill>
                  <a:srgbClr val="FF0000"/>
                </a:solidFill>
                <a:effectLst/>
                <a:latin typeface="+mn-lt"/>
                <a:ea typeface="+mn-ea"/>
                <a:cs typeface="+mn-cs"/>
              </a:rPr>
              <a:t>small cell</a:t>
            </a:r>
            <a:r>
              <a:rPr lang="zh-CN" altLang="zh-TW" sz="1200" b="1" kern="1200" dirty="0" smtClean="0">
                <a:solidFill>
                  <a:srgbClr val="FF0000"/>
                </a:solidFill>
                <a:effectLst/>
                <a:latin typeface="+mn-lt"/>
                <a:ea typeface="+mn-ea"/>
                <a:cs typeface="+mn-cs"/>
              </a:rPr>
              <a:t>。</a:t>
            </a:r>
            <a:endParaRPr lang="zh-TW" altLang="zh-TW" sz="1200" kern="1200" dirty="0" smtClean="0">
              <a:solidFill>
                <a:srgbClr val="FF0000"/>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smtClean="0">
              <a:solidFill>
                <a:srgbClr val="0000FF"/>
              </a:solidFill>
              <a:latin typeface="+mn-lt"/>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smtClean="0">
              <a:solidFill>
                <a:srgbClr val="0000FF"/>
              </a:solidFill>
              <a:latin typeface="+mn-lt"/>
              <a:ea typeface="+mn-ea"/>
            </a:endParaRPr>
          </a:p>
          <a:p>
            <a:endParaRPr lang="zh-TW" altLang="en-US" dirty="0"/>
          </a:p>
        </p:txBody>
      </p:sp>
      <p:sp>
        <p:nvSpPr>
          <p:cNvPr id="4" name="投影片編號版面配置區 3"/>
          <p:cNvSpPr>
            <a:spLocks noGrp="1"/>
          </p:cNvSpPr>
          <p:nvPr>
            <p:ph type="sldNum" sz="quarter" idx="10"/>
          </p:nvPr>
        </p:nvSpPr>
        <p:spPr>
          <a:xfrm>
            <a:off x="3884613" y="8685213"/>
            <a:ext cx="2971800" cy="457200"/>
          </a:xfrm>
          <a:prstGeom prst="rect">
            <a:avLst/>
          </a:prstGeom>
        </p:spPr>
        <p:txBody>
          <a:bodyPr/>
          <a:lstStyle/>
          <a:p>
            <a:pPr>
              <a:defRPr/>
            </a:pPr>
            <a:fld id="{DB33FC4F-196B-4CCD-A50A-82A126B31A9D}" type="slidenum">
              <a:rPr lang="zh-TW" altLang="en-US" smtClean="0"/>
              <a:pPr>
                <a:defRPr/>
              </a:pPr>
              <a:t>40</a:t>
            </a:fld>
            <a:endParaRPr lang="zh-TW" altLang="en-US"/>
          </a:p>
        </p:txBody>
      </p:sp>
    </p:spTree>
    <p:extLst>
      <p:ext uri="{BB962C8B-B14F-4D97-AF65-F5344CB8AC3E}">
        <p14:creationId xmlns:p14="http://schemas.microsoft.com/office/powerpoint/2010/main" val="1017684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網路管理中，分別講述這六個項目。</a:t>
            </a:r>
            <a:endParaRPr lang="en-US" altLang="zh-TW" dirty="0" smtClean="0"/>
          </a:p>
          <a:p>
            <a:r>
              <a:rPr lang="zh-TW" altLang="en-US" dirty="0" smtClean="0"/>
              <a:t>首先講述什麼是網路管理</a:t>
            </a:r>
            <a:endParaRPr lang="zh-TW" altLang="en-US" dirty="0"/>
          </a:p>
        </p:txBody>
      </p:sp>
    </p:spTree>
    <p:extLst>
      <p:ext uri="{BB962C8B-B14F-4D97-AF65-F5344CB8AC3E}">
        <p14:creationId xmlns:p14="http://schemas.microsoft.com/office/powerpoint/2010/main" val="2720067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59847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什麼是網路管理</a:t>
            </a:r>
            <a:endParaRPr lang="en-US" altLang="zh-TW" dirty="0" smtClean="0"/>
          </a:p>
          <a:p>
            <a:pPr marL="342900" indent="-342900">
              <a:lnSpc>
                <a:spcPct val="150000"/>
              </a:lnSpc>
              <a:buFont typeface="Arial" panose="020B0604020202020204" pitchFamily="34" charset="0"/>
              <a:buChar char="•"/>
            </a:pPr>
            <a:r>
              <a:rPr lang="zh-TW" altLang="en-US" sz="1100" dirty="0" smtClean="0">
                <a:latin typeface="微軟正黑體" panose="020B0604030504040204" pitchFamily="34" charset="-120"/>
                <a:ea typeface="微軟正黑體" panose="020B0604030504040204" pitchFamily="34" charset="-120"/>
              </a:rPr>
              <a:t>指在最高層面上對大規模電腦網路和電信網路進行的維護和管理。</a:t>
            </a:r>
            <a:endParaRPr lang="en-US" altLang="zh-TW" sz="1100" dirty="0" smtClean="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1100" dirty="0" smtClean="0">
                <a:latin typeface="微軟正黑體" panose="020B0604030504040204" pitchFamily="34" charset="-120"/>
                <a:ea typeface="微軟正黑體" panose="020B0604030504040204" pitchFamily="34" charset="-120"/>
              </a:rPr>
              <a:t>網路管理是為了實現控制、規劃、分配、部署、協調及監視一個網路的資源所需的整套官能的具體實施，它包括執行如下功能，如：初始的網路規劃、頻率分配、為支援負載均衡預先確定流量路由規則、金鑰分發授權、組態管理、故障管理、安全管理、效能管理、頻寬管理及記帳管理。</a:t>
            </a:r>
          </a:p>
          <a:p>
            <a:endParaRPr lang="zh-TW" altLang="en-US" dirty="0"/>
          </a:p>
        </p:txBody>
      </p:sp>
    </p:spTree>
    <p:extLst>
      <p:ext uri="{BB962C8B-B14F-4D97-AF65-F5344CB8AC3E}">
        <p14:creationId xmlns:p14="http://schemas.microsoft.com/office/powerpoint/2010/main" val="2592124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smtClean="0"/>
              <a:t>什麼是網路管理</a:t>
            </a:r>
            <a:endParaRPr lang="zh-TW" altLang="en-US" dirty="0"/>
          </a:p>
        </p:txBody>
      </p:sp>
    </p:spTree>
    <p:extLst>
      <p:ext uri="{BB962C8B-B14F-4D97-AF65-F5344CB8AC3E}">
        <p14:creationId xmlns:p14="http://schemas.microsoft.com/office/powerpoint/2010/main" val="1832035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dirty="0" smtClean="0"/>
              <a:t>隨著網際網路的盛行，各型區域網路也紛紛建立起來，現今要建立一個區域網路並不是件困難的事情，真正困難的在於區域網路的維護與管理。</a:t>
            </a:r>
            <a:endParaRPr lang="en-US" altLang="zh-TW"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TW" altLang="en-US" dirty="0" smtClean="0"/>
              <a:t>網路管理的功能在</a:t>
            </a:r>
            <a:r>
              <a:rPr lang="en-US" altLang="zh-TW" dirty="0" smtClean="0"/>
              <a:t>ISO</a:t>
            </a:r>
            <a:r>
              <a:rPr lang="zh-TW" altLang="en-US" dirty="0" smtClean="0"/>
              <a:t>標準中早有明確的說明，</a:t>
            </a:r>
            <a:r>
              <a:rPr lang="en-US" altLang="zh-TW" dirty="0" smtClean="0"/>
              <a:t>ISO7498.4</a:t>
            </a:r>
            <a:r>
              <a:rPr lang="zh-TW" altLang="en-US" dirty="0" smtClean="0"/>
              <a:t>已將網路管理的功能區分成五大種類。</a:t>
            </a:r>
          </a:p>
          <a:p>
            <a:pPr lvl="1">
              <a:lnSpc>
                <a:spcPct val="150000"/>
              </a:lnSpc>
            </a:pPr>
            <a:r>
              <a:rPr lang="zh-TW" altLang="en-US" sz="2000" b="0" i="0" u="none" strike="noStrike" cap="none" dirty="0" smtClean="0">
                <a:solidFill>
                  <a:srgbClr val="000000"/>
                </a:solidFill>
                <a:latin typeface="+mn-ea"/>
                <a:ea typeface="Arial"/>
                <a:cs typeface="Arial"/>
                <a:sym typeface="Arial"/>
              </a:rPr>
              <a:t>組態管理 </a:t>
            </a:r>
            <a:r>
              <a:rPr lang="en-US" altLang="zh-TW" sz="2000" b="0" i="0" u="none" strike="noStrike" cap="none" dirty="0" smtClean="0">
                <a:solidFill>
                  <a:srgbClr val="000000"/>
                </a:solidFill>
                <a:latin typeface="+mn-ea"/>
                <a:ea typeface="Arial"/>
                <a:cs typeface="Arial"/>
                <a:sym typeface="Arial"/>
              </a:rPr>
              <a:t>( Configuration Management )</a:t>
            </a:r>
          </a:p>
          <a:p>
            <a:pPr lvl="1">
              <a:lnSpc>
                <a:spcPct val="150000"/>
              </a:lnSpc>
            </a:pPr>
            <a:r>
              <a:rPr lang="zh-TW" altLang="en-US" sz="2000" b="0" i="0" u="none" strike="noStrike" cap="none" dirty="0" smtClean="0">
                <a:solidFill>
                  <a:srgbClr val="000000"/>
                </a:solidFill>
                <a:latin typeface="+mn-ea"/>
                <a:ea typeface="Arial"/>
                <a:cs typeface="Arial"/>
                <a:sym typeface="Arial"/>
              </a:rPr>
              <a:t>效能管理 </a:t>
            </a:r>
            <a:r>
              <a:rPr lang="en-US" altLang="zh-TW" sz="2000" b="0" i="0" u="none" strike="noStrike" cap="none" dirty="0" smtClean="0">
                <a:solidFill>
                  <a:srgbClr val="000000"/>
                </a:solidFill>
                <a:latin typeface="+mn-ea"/>
                <a:ea typeface="Arial"/>
                <a:cs typeface="Arial"/>
                <a:sym typeface="Arial"/>
              </a:rPr>
              <a:t>( Performance Management )</a:t>
            </a:r>
          </a:p>
          <a:p>
            <a:pPr lvl="1">
              <a:lnSpc>
                <a:spcPct val="150000"/>
              </a:lnSpc>
            </a:pPr>
            <a:r>
              <a:rPr lang="zh-TW" altLang="en-US" sz="2000" b="0" i="0" u="none" strike="noStrike" cap="none" dirty="0" smtClean="0">
                <a:solidFill>
                  <a:srgbClr val="000000"/>
                </a:solidFill>
                <a:latin typeface="+mn-ea"/>
                <a:ea typeface="Arial"/>
                <a:cs typeface="Arial"/>
                <a:sym typeface="Arial"/>
              </a:rPr>
              <a:t>故障管理 </a:t>
            </a:r>
            <a:r>
              <a:rPr lang="en-US" altLang="zh-TW" sz="2000" b="0" i="0" u="none" strike="noStrike" cap="none" dirty="0" smtClean="0">
                <a:solidFill>
                  <a:srgbClr val="000000"/>
                </a:solidFill>
                <a:latin typeface="+mn-ea"/>
                <a:ea typeface="Arial"/>
                <a:cs typeface="Arial"/>
                <a:sym typeface="Arial"/>
              </a:rPr>
              <a:t>( Fault Management )</a:t>
            </a:r>
          </a:p>
          <a:p>
            <a:pPr lvl="1">
              <a:lnSpc>
                <a:spcPct val="150000"/>
              </a:lnSpc>
            </a:pPr>
            <a:r>
              <a:rPr lang="zh-TW" altLang="en-US" sz="2000" b="0" i="0" u="none" strike="noStrike" cap="none" dirty="0" smtClean="0">
                <a:solidFill>
                  <a:srgbClr val="000000"/>
                </a:solidFill>
                <a:latin typeface="+mn-ea"/>
                <a:ea typeface="Arial"/>
                <a:cs typeface="Arial"/>
                <a:sym typeface="Arial"/>
              </a:rPr>
              <a:t>安全管理 </a:t>
            </a:r>
            <a:r>
              <a:rPr lang="en-US" altLang="zh-TW" sz="2000" b="0" i="0" u="none" strike="noStrike" cap="none" dirty="0" smtClean="0">
                <a:solidFill>
                  <a:srgbClr val="000000"/>
                </a:solidFill>
                <a:latin typeface="+mn-ea"/>
                <a:ea typeface="Arial"/>
                <a:cs typeface="Arial"/>
                <a:sym typeface="Arial"/>
              </a:rPr>
              <a:t>( Security Management )</a:t>
            </a:r>
          </a:p>
          <a:p>
            <a:pPr lvl="1">
              <a:lnSpc>
                <a:spcPct val="150000"/>
              </a:lnSpc>
            </a:pPr>
            <a:r>
              <a:rPr lang="zh-TW" altLang="en-US" sz="2000" b="0" i="0" u="none" strike="noStrike" cap="none" dirty="0" smtClean="0">
                <a:solidFill>
                  <a:srgbClr val="000000"/>
                </a:solidFill>
                <a:latin typeface="+mn-ea"/>
                <a:ea typeface="Arial"/>
                <a:cs typeface="Arial"/>
                <a:sym typeface="Arial"/>
              </a:rPr>
              <a:t>帳務管理 </a:t>
            </a:r>
            <a:r>
              <a:rPr lang="en-US" altLang="zh-TW" sz="2000" b="0" i="0" u="none" strike="noStrike" cap="none" dirty="0" smtClean="0">
                <a:solidFill>
                  <a:srgbClr val="000000"/>
                </a:solidFill>
                <a:latin typeface="+mn-ea"/>
                <a:ea typeface="Arial"/>
                <a:cs typeface="Arial"/>
                <a:sym typeface="Arial"/>
              </a:rPr>
              <a:t>( Accounting Management )</a:t>
            </a:r>
            <a:endParaRPr lang="zh-TW" altLang="en-US" sz="2000" b="0" i="0" u="none" strike="noStrike" cap="none" dirty="0" smtClean="0">
              <a:solidFill>
                <a:srgbClr val="000000"/>
              </a:solidFill>
              <a:latin typeface="+mn-ea"/>
              <a:ea typeface="Arial"/>
              <a:cs typeface="Arial"/>
              <a:sym typeface="Arial"/>
            </a:endParaRPr>
          </a:p>
          <a:p>
            <a:endParaRPr lang="zh-TW" altLang="en-US" dirty="0"/>
          </a:p>
        </p:txBody>
      </p:sp>
    </p:spTree>
    <p:extLst>
      <p:ext uri="{BB962C8B-B14F-4D97-AF65-F5344CB8AC3E}">
        <p14:creationId xmlns:p14="http://schemas.microsoft.com/office/powerpoint/2010/main" val="4120018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lnSpc>
                <a:spcPct val="150000"/>
              </a:lnSpc>
            </a:pPr>
            <a:r>
              <a:rPr lang="zh-TW" altLang="en-US" dirty="0" smtClean="0"/>
              <a:t>組態管理中為五大功能之中最基本也是最核心的功能。</a:t>
            </a:r>
            <a:endParaRPr lang="en-US" altLang="zh-TW" dirty="0" smtClean="0"/>
          </a:p>
          <a:p>
            <a:pPr>
              <a:lnSpc>
                <a:spcPct val="150000"/>
              </a:lnSpc>
            </a:pPr>
            <a:r>
              <a:rPr lang="zh-TW" altLang="en-US" dirty="0" smtClean="0"/>
              <a:t>利用組態管理功能可以取得目前網路的運作情況、設定或修改網路與電腦的使用狀態。</a:t>
            </a:r>
            <a:endParaRPr lang="en-US" altLang="zh-TW" dirty="0" smtClean="0"/>
          </a:p>
          <a:p>
            <a:pPr>
              <a:lnSpc>
                <a:spcPct val="150000"/>
              </a:lnSpc>
            </a:pPr>
            <a:r>
              <a:rPr lang="zh-TW" altLang="en-US" dirty="0" smtClean="0"/>
              <a:t>設定或修改網路與電腦的使用狀態</a:t>
            </a:r>
            <a:endParaRPr lang="en-US" altLang="zh-TW" dirty="0" smtClean="0"/>
          </a:p>
          <a:p>
            <a:pPr marL="139700" indent="0">
              <a:lnSpc>
                <a:spcPct val="150000"/>
              </a:lnSpc>
              <a:buNone/>
            </a:pPr>
            <a:r>
              <a:rPr lang="zh-TW" altLang="en-US" dirty="0" smtClean="0"/>
              <a:t>監控網路與電腦系統的組態資訊，所謂的組態資訊包括作業系統的版本、網路介面的種類、網路軟體的版本、網路 管理的軟體種類等，平時組態管理子系統會把這些資訊儲存在資料庫中，有 需要的時候可以查詢。組態管理的原因在於系統的組態變化對於網路的運作 會產生影響。</a:t>
            </a:r>
          </a:p>
        </p:txBody>
      </p:sp>
    </p:spTree>
    <p:extLst>
      <p:ext uri="{BB962C8B-B14F-4D97-AF65-F5344CB8AC3E}">
        <p14:creationId xmlns:p14="http://schemas.microsoft.com/office/powerpoint/2010/main" val="1566504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lnSpc>
                <a:spcPct val="150000"/>
              </a:lnSpc>
            </a:pPr>
            <a:r>
              <a:rPr lang="zh-TW" altLang="en-US" dirty="0" smtClean="0"/>
              <a:t>效能管理為衡量整個網路的使用效能。</a:t>
            </a:r>
            <a:endParaRPr lang="en-US" altLang="zh-TW" dirty="0" smtClean="0"/>
          </a:p>
          <a:p>
            <a:pPr>
              <a:lnSpc>
                <a:spcPct val="150000"/>
              </a:lnSpc>
            </a:pPr>
            <a:r>
              <a:rPr lang="zh-TW" altLang="en-US" dirty="0" smtClean="0"/>
              <a:t>了解目前網路資源的使用情形。</a:t>
            </a:r>
            <a:endParaRPr lang="en-US" altLang="zh-TW" dirty="0" smtClean="0"/>
          </a:p>
          <a:p>
            <a:pPr>
              <a:lnSpc>
                <a:spcPct val="150000"/>
              </a:lnSpc>
            </a:pPr>
            <a:r>
              <a:rPr lang="zh-TW" altLang="en-US" dirty="0" smtClean="0"/>
              <a:t>各個節點資源運用的情況，以及線路壅塞等，使得整個網路的效能達到最佳的狀態。</a:t>
            </a:r>
            <a:endParaRPr lang="en-US" altLang="zh-TW" dirty="0" smtClean="0"/>
          </a:p>
          <a:p>
            <a:pPr>
              <a:lnSpc>
                <a:spcPct val="150000"/>
              </a:lnSpc>
            </a:pPr>
            <a:r>
              <a:rPr lang="zh-TW" altLang="en-US" dirty="0" smtClean="0"/>
              <a:t>藉由效能管理功能可以對網路資源的分配、壅塞情況、各節點的資料流量等作統計分析及必要的管理。</a:t>
            </a:r>
            <a:endParaRPr lang="en-US" altLang="zh-TW" dirty="0" smtClean="0"/>
          </a:p>
          <a:p>
            <a:pPr marL="139700" indent="0">
              <a:lnSpc>
                <a:spcPct val="150000"/>
              </a:lnSpc>
              <a:buNone/>
            </a:pPr>
            <a:r>
              <a:rPr lang="zh-TW" altLang="en-US" dirty="0" smtClean="0"/>
              <a:t>透過網路效能參數的測量 與監控，讓網路的效能維持在可 以接受的範圍內，所謂的效能參 數 </a:t>
            </a:r>
            <a:r>
              <a:rPr lang="en-US" altLang="zh-TW" dirty="0" smtClean="0"/>
              <a:t>(performance variables)</a:t>
            </a:r>
            <a:r>
              <a:rPr lang="zh-TW" altLang="en-US" dirty="0" smtClean="0"/>
              <a:t>是指像 網路流通率</a:t>
            </a:r>
            <a:r>
              <a:rPr lang="en-US" altLang="zh-TW" dirty="0" smtClean="0"/>
              <a:t>(network throughput)</a:t>
            </a:r>
            <a:r>
              <a:rPr lang="zh-TW" altLang="en-US" dirty="0" smtClean="0"/>
              <a:t>、 使用回應時間</a:t>
            </a:r>
            <a:r>
              <a:rPr lang="en-US" altLang="zh-TW" dirty="0" smtClean="0"/>
              <a:t>(user response time) </a:t>
            </a:r>
            <a:r>
              <a:rPr lang="zh-TW" altLang="en-US" dirty="0" smtClean="0"/>
              <a:t>與頻道使用率</a:t>
            </a:r>
            <a:r>
              <a:rPr lang="en-US" altLang="zh-TW" dirty="0" smtClean="0"/>
              <a:t>(line utilization)</a:t>
            </a:r>
            <a:r>
              <a:rPr lang="zh-TW" altLang="en-US" dirty="0" smtClean="0"/>
              <a:t>等 數據。</a:t>
            </a:r>
            <a:endParaRPr lang="zh-TW" altLang="en-US" dirty="0"/>
          </a:p>
        </p:txBody>
      </p:sp>
    </p:spTree>
    <p:extLst>
      <p:ext uri="{BB962C8B-B14F-4D97-AF65-F5344CB8AC3E}">
        <p14:creationId xmlns:p14="http://schemas.microsoft.com/office/powerpoint/2010/main" val="2047280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lnSpc>
                <a:spcPct val="150000"/>
              </a:lnSpc>
            </a:pPr>
            <a:r>
              <a:rPr lang="zh-TW" altLang="en-US" dirty="0" smtClean="0"/>
              <a:t>網路發生問題的時候</a:t>
            </a:r>
            <a:endParaRPr lang="en-US" altLang="zh-TW" dirty="0" smtClean="0"/>
          </a:p>
          <a:p>
            <a:pPr lvl="1">
              <a:lnSpc>
                <a:spcPct val="150000"/>
              </a:lnSpc>
            </a:pPr>
            <a:r>
              <a:rPr lang="zh-TW" altLang="en-US" sz="2000" dirty="0" smtClean="0"/>
              <a:t>必須知道目前網路已經有異常情形產生</a:t>
            </a:r>
            <a:endParaRPr lang="en-US" altLang="zh-TW" sz="2000" dirty="0" smtClean="0"/>
          </a:p>
          <a:p>
            <a:pPr lvl="1">
              <a:lnSpc>
                <a:spcPct val="150000"/>
              </a:lnSpc>
            </a:pPr>
            <a:r>
              <a:rPr lang="zh-TW" altLang="en-US" sz="2000" dirty="0" smtClean="0"/>
              <a:t>要知道發生哪種的異常狀況</a:t>
            </a:r>
            <a:endParaRPr lang="en-US" altLang="zh-TW" sz="2000" dirty="0" smtClean="0"/>
          </a:p>
          <a:p>
            <a:pPr lvl="1">
              <a:lnSpc>
                <a:spcPct val="150000"/>
              </a:lnSpc>
            </a:pPr>
            <a:r>
              <a:rPr lang="zh-TW" altLang="en-US" sz="2000" dirty="0" smtClean="0"/>
              <a:t>要知道在哪裡發生異常情形</a:t>
            </a:r>
            <a:endParaRPr lang="en-US" altLang="zh-TW" sz="2000" dirty="0" smtClean="0"/>
          </a:p>
          <a:p>
            <a:pPr marL="139700" lvl="0" indent="0">
              <a:lnSpc>
                <a:spcPct val="150000"/>
              </a:lnSpc>
              <a:buNone/>
            </a:pPr>
            <a:r>
              <a:rPr lang="zh-TW" altLang="en-US" sz="2000" dirty="0" smtClean="0"/>
              <a:t>偵測網路的問題，記錄問題，同時能夠通知使 用者，做到某種程度的自動修復。網路錯誤的發生最直接的影響是網路停擺， 或是網路效能的降低，造成損失，因此錯誤管理的功能是普遍存在的網路管理功能。</a:t>
            </a:r>
            <a:endParaRPr lang="en-US" altLang="zh-TW" sz="2000" dirty="0" smtClean="0"/>
          </a:p>
        </p:txBody>
      </p:sp>
    </p:spTree>
    <p:extLst>
      <p:ext uri="{BB962C8B-B14F-4D97-AF65-F5344CB8AC3E}">
        <p14:creationId xmlns:p14="http://schemas.microsoft.com/office/powerpoint/2010/main" val="3749936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360350"/>
            <a:ext cx="5807400" cy="15465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5400" b="1">
                <a:solidFill>
                  <a:srgbClr val="0091EA"/>
                </a:solidFill>
                <a:latin typeface="+mj-ea"/>
                <a:ea typeface="+mj-ea"/>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dirty="0"/>
          </a:p>
        </p:txBody>
      </p:sp>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頁尾版面配置區 1"/>
          <p:cNvSpPr>
            <a:spLocks noGrp="1"/>
          </p:cNvSpPr>
          <p:nvPr>
            <p:ph type="ftr" sz="quarter" idx="10"/>
          </p:nvPr>
        </p:nvSpPr>
        <p:spPr>
          <a:xfrm>
            <a:off x="156883" y="6492875"/>
            <a:ext cx="8830234" cy="365125"/>
          </a:xfrm>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1546025" y="2034925"/>
            <a:ext cx="5832600" cy="15465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b="1">
                <a:latin typeface="+mj-ea"/>
                <a:ea typeface="+mj-ea"/>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28" name="Shape 28"/>
          <p:cNvSpPr txBox="1">
            <a:spLocks noGrp="1"/>
          </p:cNvSpPr>
          <p:nvPr>
            <p:ph type="subTitle" idx="1"/>
          </p:nvPr>
        </p:nvSpPr>
        <p:spPr>
          <a:xfrm>
            <a:off x="1546025" y="3710548"/>
            <a:ext cx="5832600" cy="1046400"/>
          </a:xfrm>
          <a:prstGeom prst="rect">
            <a:avLst/>
          </a:prstGeom>
        </p:spPr>
        <p:txBody>
          <a:bodyPr spcFirstLastPara="1" wrap="square" lIns="91425" tIns="91425" rIns="91425" bIns="91425" anchor="t" anchorCtr="0"/>
          <a:lstStyle>
            <a:lvl1pPr lvl="0" rtl="0">
              <a:spcBef>
                <a:spcPts val="0"/>
              </a:spcBef>
              <a:spcAft>
                <a:spcPts val="0"/>
              </a:spcAft>
              <a:buClr>
                <a:srgbClr val="607D8B"/>
              </a:buClr>
              <a:buSzPts val="3000"/>
              <a:buNone/>
              <a:defRPr>
                <a:solidFill>
                  <a:srgbClr val="607D8B"/>
                </a:solidFill>
                <a:latin typeface="+mn-ea"/>
                <a:ea typeface="+mn-ea"/>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a:endParaRPr dirty="0"/>
          </a:p>
        </p:txBody>
      </p:sp>
      <p:sp>
        <p:nvSpPr>
          <p:cNvPr id="2" name="頁尾版面配置區 1"/>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a:spcBef>
                <a:spcPts val="0"/>
              </a:spcBef>
              <a:spcAft>
                <a:spcPts val="0"/>
              </a:spcAft>
              <a:buSzPts val="2000"/>
              <a:buNone/>
              <a:defRPr sz="4000">
                <a:latin typeface="+mj-ea"/>
                <a:ea typeface="+mj-ea"/>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Shape 42"/>
          <p:cNvSpPr txBox="1">
            <a:spLocks noGrp="1"/>
          </p:cNvSpPr>
          <p:nvPr>
            <p:ph type="body" idx="1"/>
          </p:nvPr>
        </p:nvSpPr>
        <p:spPr>
          <a:xfrm>
            <a:off x="786150" y="1682267"/>
            <a:ext cx="75717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sz="2400">
                <a:latin typeface="+mn-ea"/>
                <a:ea typeface="+mn-ea"/>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dirty="0"/>
          </a:p>
        </p:txBody>
      </p:sp>
      <p:sp>
        <p:nvSpPr>
          <p:cNvPr id="2" name="頁尾版面配置區 1"/>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2" name="頁尾版面配置區 1"/>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Shape 64"/>
          <p:cNvSpPr/>
          <p:nvPr userDrawn="1"/>
        </p:nvSpPr>
        <p:spPr>
          <a:xfrm>
            <a:off x="-26550" y="-19800"/>
            <a:ext cx="9197100" cy="68976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頁尾版面配置區 1"/>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ea"/>
                <a:ea typeface="+mj-ea"/>
              </a:defRPr>
            </a:lvl1pPr>
          </a:lstStyle>
          <a:p>
            <a:r>
              <a:rPr lang="zh-TW" altLang="en-US" smtClean="0"/>
              <a:t>按一下以編輯母片標題樣式</a:t>
            </a:r>
            <a:endParaRPr lang="zh-TW" altLang="en-US"/>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extLst>
      <p:ext uri="{BB962C8B-B14F-4D97-AF65-F5344CB8AC3E}">
        <p14:creationId xmlns:p14="http://schemas.microsoft.com/office/powerpoint/2010/main" val="2309688529"/>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lgn="just">
              <a:defRPr sz="2400" b="1">
                <a:latin typeface="+mn-lt"/>
                <a:ea typeface="+mj-ea"/>
              </a:defRPr>
            </a:lvl1pPr>
            <a:lvl2pPr algn="just">
              <a:defRPr sz="2200">
                <a:latin typeface="+mn-lt"/>
                <a:ea typeface="+mj-ea"/>
              </a:defRPr>
            </a:lvl2pPr>
            <a:lvl3pPr algn="just">
              <a:buClr>
                <a:schemeClr val="tx2">
                  <a:lumMod val="95000"/>
                  <a:lumOff val="5000"/>
                </a:schemeClr>
              </a:buClr>
              <a:defRPr sz="2000">
                <a:latin typeface="+mn-lt"/>
                <a:ea typeface="+mj-ea"/>
              </a:defRPr>
            </a:lvl3pPr>
            <a:lvl4pPr algn="just">
              <a:defRPr sz="1800">
                <a:latin typeface="+mn-lt"/>
                <a:ea typeface="+mj-ea"/>
              </a:defRPr>
            </a:lvl4pPr>
            <a:lvl5pPr algn="just">
              <a:defRPr sz="1600">
                <a:latin typeface="+mn-lt"/>
                <a:ea typeface="+mj-ea"/>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投影片編號版面配置區 8"/>
          <p:cNvSpPr>
            <a:spLocks noGrp="1"/>
          </p:cNvSpPr>
          <p:nvPr>
            <p:ph type="sldNum" sz="quarter" idx="4"/>
          </p:nvPr>
        </p:nvSpPr>
        <p:spPr>
          <a:xfrm>
            <a:off x="6553200" y="6448251"/>
            <a:ext cx="2133600" cy="365125"/>
          </a:xfrm>
          <a:prstGeom prst="rect">
            <a:avLst/>
          </a:prstGeom>
        </p:spPr>
        <p:txBody>
          <a:bodyPr vert="horz" lIns="91440" tIns="45720" rIns="91440" bIns="45720" rtlCol="0" anchor="ctr"/>
          <a:lstStyle>
            <a:lvl1pPr algn="r">
              <a:defRPr sz="1400">
                <a:solidFill>
                  <a:schemeClr val="tx2"/>
                </a:solidFill>
                <a:latin typeface="+mj-lt"/>
                <a:ea typeface="標楷體" pitchFamily="65" charset="-120"/>
              </a:defRPr>
            </a:lvl1pPr>
          </a:lstStyle>
          <a:p>
            <a:r>
              <a:rPr lang="en-US" altLang="zh-TW" dirty="0" smtClean="0"/>
              <a:t>Page. </a:t>
            </a:r>
            <a:fld id="{6EE93A2B-D0F3-454F-8559-1A5608D746EC}" type="slidenum">
              <a:rPr lang="zh-TW" altLang="en-US" smtClean="0"/>
              <a:pPr/>
              <a:t>‹#›</a:t>
            </a:fld>
            <a:endParaRPr lang="zh-TW" altLang="en-US" dirty="0"/>
          </a:p>
        </p:txBody>
      </p:sp>
      <p:sp>
        <p:nvSpPr>
          <p:cNvPr id="4" name="標題 3"/>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0525643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86150" y="437720"/>
            <a:ext cx="7571700" cy="936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a:endParaRPr dirty="0"/>
          </a:p>
        </p:txBody>
      </p:sp>
      <p:sp>
        <p:nvSpPr>
          <p:cNvPr id="7" name="Shape 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marL="914400" lvl="1"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marL="1371600" lvl="2"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marL="1828800" lvl="3"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marL="2286000" lvl="4"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marL="2743200" lvl="5"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marL="3200400" lvl="6"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marL="3657600" lvl="7"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marL="4114800" lvl="8"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a:endParaRPr dirty="0"/>
          </a:p>
        </p:txBody>
      </p:sp>
      <p:sp>
        <p:nvSpPr>
          <p:cNvPr id="3" name="頁尾版面配置區 2"/>
          <p:cNvSpPr>
            <a:spLocks noGrp="1"/>
          </p:cNvSpPr>
          <p:nvPr>
            <p:ph type="ftr" sz="quarter" idx="3"/>
          </p:nvPr>
        </p:nvSpPr>
        <p:spPr>
          <a:xfrm>
            <a:off x="156883" y="6492875"/>
            <a:ext cx="8830234" cy="365125"/>
          </a:xfrm>
          <a:prstGeom prst="rect">
            <a:avLst/>
          </a:prstGeom>
        </p:spPr>
        <p:txBody>
          <a:bodyPr vert="horz" lIns="91440" tIns="45720" rIns="91440" bIns="45720" rtlCol="0" anchor="ctr"/>
          <a:lstStyle>
            <a:lvl1pPr algn="ctr">
              <a:defRPr sz="1200">
                <a:solidFill>
                  <a:schemeClr val="tx1">
                    <a:tint val="75000"/>
                  </a:schemeClr>
                </a:solidFill>
                <a:latin typeface="+mj-ea"/>
                <a:ea typeface="+mj-ea"/>
              </a:defRPr>
            </a:lvl1pPr>
          </a:lstStyle>
          <a:p>
            <a:pPr algn="l"/>
            <a:r>
              <a:rPr lang="en-US" altLang="zh-TW" sz="1000" dirty="0" smtClean="0">
                <a:solidFill>
                  <a:srgbClr val="0091EA"/>
                </a:solidFill>
              </a:rPr>
              <a:t>106</a:t>
            </a:r>
            <a:r>
              <a:rPr lang="zh-TW" altLang="en-US" sz="1000" dirty="0" smtClean="0">
                <a:solidFill>
                  <a:srgbClr val="0091EA"/>
                </a:solidFill>
              </a:rPr>
              <a:t>年度教育部「延續典範科技大學推動產學合作」計畫</a:t>
            </a:r>
            <a:endParaRPr lang="en-US" altLang="zh-TW" sz="1000" dirty="0" smtClean="0">
              <a:solidFill>
                <a:srgbClr val="0091EA"/>
              </a:solidFill>
            </a:endParaRPr>
          </a:p>
          <a:p>
            <a:pPr algn="l"/>
            <a:r>
              <a:rPr lang="zh-TW" altLang="en-US" sz="1000" dirty="0" smtClean="0">
                <a:solidFill>
                  <a:srgbClr val="0091EA"/>
                </a:solidFill>
              </a:rPr>
              <a:t>智慧物聯網高階研發人才培育實驗室</a:t>
            </a:r>
            <a:r>
              <a:rPr lang="zh-TW" altLang="en-US" sz="1000" b="1" dirty="0" smtClean="0">
                <a:solidFill>
                  <a:srgbClr val="0091EA"/>
                </a:solidFill>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a:t>
            </a:fld>
            <a:endParaRPr lang="zh-TW" altLang="en-US" dirty="0" smtClean="0">
              <a:solidFill>
                <a:srgbClr val="0091EA"/>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7" r:id="rId5"/>
    <p:sldLayoutId id="2147483659" r:id="rId6"/>
    <p:sldLayoutId id="2147483660" r:id="rId7"/>
  </p:sldLayoutIdLst>
  <p:transition>
    <p:fade thruBlk="1"/>
  </p:transition>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rgbClr val="000000"/>
          </a:solidFill>
          <a:latin typeface="標楷體" panose="03000509000000000000" pitchFamily="65" charset="-120"/>
          <a:ea typeface="標楷體" panose="03000509000000000000" pitchFamily="65"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28.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93103" y="1658930"/>
            <a:ext cx="7912358" cy="2465201"/>
          </a:xfrm>
          <a:prstGeom prst="rect">
            <a:avLst/>
          </a:prstGeom>
        </p:spPr>
        <p:txBody>
          <a:bodyPr spcFirstLastPara="1" wrap="square" lIns="91425" tIns="91425" rIns="91425" bIns="91425" anchor="t" anchorCtr="0">
            <a:noAutofit/>
          </a:bodyPr>
          <a:lstStyle/>
          <a:p>
            <a:pPr algn="ctr"/>
            <a:r>
              <a:rPr lang="en-US" altLang="zh-TW" sz="8800" dirty="0" smtClean="0">
                <a:latin typeface="+mj-ea"/>
                <a:ea typeface="+mj-ea"/>
              </a:rPr>
              <a:t>Network Management</a:t>
            </a:r>
            <a:br>
              <a:rPr lang="en-US" altLang="zh-TW" sz="8800" dirty="0" smtClean="0">
                <a:latin typeface="+mj-ea"/>
                <a:ea typeface="+mj-ea"/>
              </a:rPr>
            </a:br>
            <a:r>
              <a:rPr lang="en-US" altLang="zh-TW" sz="4400" dirty="0">
                <a:latin typeface="+mj-ea"/>
                <a:ea typeface="+mj-ea"/>
              </a:rPr>
              <a:t/>
            </a:r>
            <a:br>
              <a:rPr lang="en-US" altLang="zh-TW" sz="4400" dirty="0">
                <a:latin typeface="+mj-ea"/>
                <a:ea typeface="+mj-ea"/>
              </a:rPr>
            </a:br>
            <a:r>
              <a:rPr lang="zh-TW" altLang="en-US" sz="4400" dirty="0" smtClean="0">
                <a:latin typeface="+mj-ea"/>
                <a:ea typeface="+mj-ea"/>
              </a:rPr>
              <a:t>網路</a:t>
            </a:r>
            <a:r>
              <a:rPr lang="zh-TW" altLang="en-US" sz="4400" dirty="0">
                <a:latin typeface="+mj-ea"/>
                <a:ea typeface="+mj-ea"/>
              </a:rPr>
              <a:t>管理</a:t>
            </a:r>
            <a:endParaRPr lang="zh-TW" altLang="zh-TW" sz="4400" dirty="0">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325253"/>
            <a:ext cx="7571700" cy="1357014"/>
          </a:xfrm>
        </p:spPr>
        <p:txBody>
          <a:bodyPr/>
          <a:lstStyle/>
          <a:p>
            <a:r>
              <a:rPr lang="zh-TW" altLang="en-US" dirty="0" smtClean="0"/>
              <a:t>安</a:t>
            </a:r>
            <a:r>
              <a:rPr lang="zh-TW" altLang="en-US" dirty="0"/>
              <a:t>全</a:t>
            </a:r>
            <a:r>
              <a:rPr lang="zh-TW" altLang="en-US" dirty="0" smtClean="0"/>
              <a:t>管理 </a:t>
            </a:r>
            <a:r>
              <a:rPr lang="en-US" altLang="zh-TW" dirty="0" smtClean="0"/>
              <a:t/>
            </a:r>
            <a:br>
              <a:rPr lang="en-US" altLang="zh-TW" dirty="0" smtClean="0"/>
            </a:br>
            <a:r>
              <a:rPr lang="en-US" altLang="zh-TW" sz="3200" dirty="0"/>
              <a:t>Security Management </a:t>
            </a:r>
          </a:p>
        </p:txBody>
      </p:sp>
      <p:sp>
        <p:nvSpPr>
          <p:cNvPr id="3" name="文字版面配置區 2"/>
          <p:cNvSpPr>
            <a:spLocks noGrp="1"/>
          </p:cNvSpPr>
          <p:nvPr>
            <p:ph type="body" idx="1"/>
          </p:nvPr>
        </p:nvSpPr>
        <p:spPr/>
        <p:txBody>
          <a:bodyPr/>
          <a:lstStyle/>
          <a:p>
            <a:pPr>
              <a:lnSpc>
                <a:spcPct val="150000"/>
              </a:lnSpc>
            </a:pPr>
            <a:r>
              <a:rPr lang="zh-TW" altLang="en-US" dirty="0" smtClean="0"/>
              <a:t>讓資料能夠安全無虞的使用、傳輸，以防止竊取、刪改等非法行為，就是安全管理的主要功能。</a:t>
            </a:r>
            <a:endParaRPr lang="en-US" altLang="zh-TW" dirty="0" smtClean="0"/>
          </a:p>
          <a:p>
            <a:pPr>
              <a:lnSpc>
                <a:spcPct val="150000"/>
              </a:lnSpc>
            </a:pPr>
            <a:r>
              <a:rPr lang="zh-TW" altLang="en-US" dirty="0"/>
              <a:t>藉</a:t>
            </a:r>
            <a:r>
              <a:rPr lang="zh-TW" altLang="en-US" dirty="0" smtClean="0"/>
              <a:t>由安全管理功能，網路管理人員可以清楚的監控各種資源的使用情形。</a:t>
            </a:r>
            <a:endParaRPr lang="en-US" altLang="zh-TW" dirty="0" smtClean="0"/>
          </a:p>
          <a:p>
            <a:pPr>
              <a:lnSpc>
                <a:spcPct val="150000"/>
              </a:lnSpc>
            </a:pPr>
            <a:r>
              <a:rPr lang="zh-TW" altLang="en-US" dirty="0" smtClean="0"/>
              <a:t>用設定密碼、確認網路使用者身分，以及其使用權限等安全機制，來保護整個網路的安全。</a:t>
            </a:r>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10</a:t>
            </a:fld>
            <a:endParaRPr lang="zh-TW" altLang="en-US" dirty="0" smtClean="0">
              <a:solidFill>
                <a:srgbClr val="0091EA"/>
              </a:solidFill>
            </a:endParaRPr>
          </a:p>
        </p:txBody>
      </p:sp>
      <p:sp>
        <p:nvSpPr>
          <p:cNvPr id="5" name="文字方塊 4"/>
          <p:cNvSpPr txBox="1"/>
          <p:nvPr/>
        </p:nvSpPr>
        <p:spPr>
          <a:xfrm>
            <a:off x="5045499" y="6611779"/>
            <a:ext cx="2991525" cy="246221"/>
          </a:xfrm>
          <a:prstGeom prst="rect">
            <a:avLst/>
          </a:prstGeom>
          <a:noFill/>
        </p:spPr>
        <p:txBody>
          <a:bodyPr wrap="none" rtlCol="0">
            <a:spAutoFit/>
          </a:bodyPr>
          <a:lstStyle/>
          <a:p>
            <a:r>
              <a:rPr lang="en-US" altLang="zh-TW" sz="1000" dirty="0">
                <a:solidFill>
                  <a:schemeClr val="bg1">
                    <a:lumMod val="65000"/>
                  </a:schemeClr>
                </a:solidFill>
              </a:rPr>
              <a:t>https://www.slideshare.net/reicwang/ss-12035941</a:t>
            </a:r>
            <a:endParaRPr lang="zh-TW" altLang="en-US" sz="1000" dirty="0">
              <a:solidFill>
                <a:schemeClr val="bg1">
                  <a:lumMod val="65000"/>
                </a:schemeClr>
              </a:solidFill>
            </a:endParaRPr>
          </a:p>
        </p:txBody>
      </p:sp>
    </p:spTree>
    <p:extLst>
      <p:ext uri="{BB962C8B-B14F-4D97-AF65-F5344CB8AC3E}">
        <p14:creationId xmlns:p14="http://schemas.microsoft.com/office/powerpoint/2010/main" val="9850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325253"/>
            <a:ext cx="7571700" cy="1357014"/>
          </a:xfrm>
        </p:spPr>
        <p:txBody>
          <a:bodyPr/>
          <a:lstStyle/>
          <a:p>
            <a:r>
              <a:rPr lang="zh-TW" altLang="en-US" dirty="0" smtClean="0"/>
              <a:t>帳務管理 </a:t>
            </a:r>
            <a:r>
              <a:rPr lang="en-US" altLang="zh-TW" dirty="0" smtClean="0"/>
              <a:t/>
            </a:r>
            <a:br>
              <a:rPr lang="en-US" altLang="zh-TW" dirty="0" smtClean="0"/>
            </a:br>
            <a:r>
              <a:rPr lang="en-US" altLang="zh-TW" sz="3200" dirty="0"/>
              <a:t>Accounting Management </a:t>
            </a:r>
          </a:p>
        </p:txBody>
      </p:sp>
      <p:sp>
        <p:nvSpPr>
          <p:cNvPr id="3" name="文字版面配置區 2"/>
          <p:cNvSpPr>
            <a:spLocks noGrp="1"/>
          </p:cNvSpPr>
          <p:nvPr>
            <p:ph type="body" idx="1"/>
          </p:nvPr>
        </p:nvSpPr>
        <p:spPr/>
        <p:txBody>
          <a:bodyPr/>
          <a:lstStyle/>
          <a:p>
            <a:pPr>
              <a:lnSpc>
                <a:spcPct val="150000"/>
              </a:lnSpc>
            </a:pPr>
            <a:r>
              <a:rPr lang="zh-TW" altLang="en-US" dirty="0" smtClean="0"/>
              <a:t>統計個人或團體使用網路資訊的情形。</a:t>
            </a:r>
            <a:endParaRPr lang="en-US" altLang="zh-TW" dirty="0" smtClean="0"/>
          </a:p>
          <a:p>
            <a:pPr>
              <a:lnSpc>
                <a:spcPct val="150000"/>
              </a:lnSpc>
            </a:pPr>
            <a:r>
              <a:rPr lang="zh-TW" altLang="en-US" dirty="0" smtClean="0"/>
              <a:t>將統計結果回報給網路</a:t>
            </a:r>
            <a:r>
              <a:rPr lang="zh-TW" altLang="en-US" dirty="0"/>
              <a:t>管理</a:t>
            </a:r>
            <a:r>
              <a:rPr lang="zh-TW" altLang="en-US" dirty="0" smtClean="0"/>
              <a:t>人員，以做為收費之依據。</a:t>
            </a:r>
            <a:endParaRPr lang="en-US" altLang="zh-TW" dirty="0" smtClean="0"/>
          </a:p>
          <a:p>
            <a:pPr>
              <a:lnSpc>
                <a:spcPct val="150000"/>
              </a:lnSpc>
            </a:pPr>
            <a:r>
              <a:rPr lang="zh-TW" altLang="en-US" dirty="0" smtClean="0"/>
              <a:t>財務管理等商業用途的一些功能也都是由</a:t>
            </a:r>
            <a:r>
              <a:rPr lang="zh-TW" altLang="en-US" dirty="0"/>
              <a:t>帳</a:t>
            </a:r>
            <a:r>
              <a:rPr lang="zh-TW" altLang="en-US" dirty="0" smtClean="0"/>
              <a:t>務管理功能所應提供的。</a:t>
            </a:r>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11</a:t>
            </a:fld>
            <a:endParaRPr lang="zh-TW" altLang="en-US" dirty="0" smtClean="0">
              <a:solidFill>
                <a:srgbClr val="0091EA"/>
              </a:solidFill>
            </a:endParaRPr>
          </a:p>
        </p:txBody>
      </p:sp>
      <p:sp>
        <p:nvSpPr>
          <p:cNvPr id="5" name="文字方塊 4"/>
          <p:cNvSpPr txBox="1"/>
          <p:nvPr/>
        </p:nvSpPr>
        <p:spPr>
          <a:xfrm>
            <a:off x="5045499" y="6611779"/>
            <a:ext cx="2991525" cy="246221"/>
          </a:xfrm>
          <a:prstGeom prst="rect">
            <a:avLst/>
          </a:prstGeom>
          <a:noFill/>
        </p:spPr>
        <p:txBody>
          <a:bodyPr wrap="none" rtlCol="0">
            <a:spAutoFit/>
          </a:bodyPr>
          <a:lstStyle/>
          <a:p>
            <a:r>
              <a:rPr lang="en-US" altLang="zh-TW" sz="1000" dirty="0">
                <a:solidFill>
                  <a:schemeClr val="bg1">
                    <a:lumMod val="65000"/>
                  </a:schemeClr>
                </a:solidFill>
              </a:rPr>
              <a:t>https://www.slideshare.net/reicwang/ss-12035941</a:t>
            </a:r>
            <a:endParaRPr lang="zh-TW" altLang="en-US" sz="1000" dirty="0">
              <a:solidFill>
                <a:schemeClr val="bg1">
                  <a:lumMod val="65000"/>
                </a:schemeClr>
              </a:solidFill>
            </a:endParaRPr>
          </a:p>
        </p:txBody>
      </p:sp>
    </p:spTree>
    <p:extLst>
      <p:ext uri="{BB962C8B-B14F-4D97-AF65-F5344CB8AC3E}">
        <p14:creationId xmlns:p14="http://schemas.microsoft.com/office/powerpoint/2010/main" val="1715487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網路管理架構</a:t>
            </a:r>
            <a:endParaRPr lang="zh-TW" altLang="en-US" dirty="0"/>
          </a:p>
        </p:txBody>
      </p:sp>
      <p:sp>
        <p:nvSpPr>
          <p:cNvPr id="3" name="文字版面配置區 2"/>
          <p:cNvSpPr>
            <a:spLocks noGrp="1"/>
          </p:cNvSpPr>
          <p:nvPr>
            <p:ph type="body" idx="1"/>
          </p:nvPr>
        </p:nvSpPr>
        <p:spPr>
          <a:xfrm>
            <a:off x="786150" y="1347725"/>
            <a:ext cx="7571700" cy="5145149"/>
          </a:xfrm>
        </p:spPr>
        <p:txBody>
          <a:bodyPr/>
          <a:lstStyle/>
          <a:p>
            <a:pPr>
              <a:lnSpc>
                <a:spcPct val="150000"/>
              </a:lnSpc>
            </a:pPr>
            <a:r>
              <a:rPr lang="zh-TW" altLang="en-US" dirty="0" smtClean="0"/>
              <a:t>常見三種傳統網路管理架構</a:t>
            </a:r>
            <a:endParaRPr lang="en-US" altLang="zh-TW" dirty="0" smtClean="0"/>
          </a:p>
          <a:p>
            <a:pPr lvl="1">
              <a:lnSpc>
                <a:spcPct val="150000"/>
              </a:lnSpc>
            </a:pPr>
            <a:r>
              <a:rPr lang="zh-TW" altLang="en-US" dirty="0" smtClean="0">
                <a:latin typeface="+mn-ea"/>
                <a:ea typeface="+mn-ea"/>
              </a:rPr>
              <a:t>集中式架構 </a:t>
            </a:r>
            <a:r>
              <a:rPr lang="en-US" altLang="zh-TW" dirty="0" smtClean="0">
                <a:latin typeface="+mn-ea"/>
                <a:ea typeface="+mn-ea"/>
              </a:rPr>
              <a:t>(</a:t>
            </a:r>
            <a:r>
              <a:rPr lang="zh-TW" altLang="en-US" dirty="0" smtClean="0">
                <a:latin typeface="+mn-ea"/>
                <a:ea typeface="+mn-ea"/>
              </a:rPr>
              <a:t> </a:t>
            </a:r>
            <a:r>
              <a:rPr lang="en-US" altLang="zh-TW" dirty="0" smtClean="0">
                <a:latin typeface="+mn-ea"/>
                <a:ea typeface="+mn-ea"/>
              </a:rPr>
              <a:t>Centralized Architecture</a:t>
            </a:r>
            <a:r>
              <a:rPr lang="zh-TW" altLang="en-US" dirty="0" smtClean="0">
                <a:latin typeface="+mn-ea"/>
                <a:ea typeface="+mn-ea"/>
              </a:rPr>
              <a:t> </a:t>
            </a:r>
            <a:r>
              <a:rPr lang="en-US" altLang="zh-TW" dirty="0" smtClean="0">
                <a:latin typeface="+mn-ea"/>
                <a:ea typeface="+mn-ea"/>
              </a:rPr>
              <a:t>)</a:t>
            </a:r>
          </a:p>
          <a:p>
            <a:pPr lvl="1">
              <a:lnSpc>
                <a:spcPct val="150000"/>
              </a:lnSpc>
            </a:pPr>
            <a:r>
              <a:rPr lang="zh-TW" altLang="en-US" dirty="0" smtClean="0">
                <a:latin typeface="+mn-ea"/>
                <a:ea typeface="+mn-ea"/>
              </a:rPr>
              <a:t>階層式</a:t>
            </a:r>
            <a:r>
              <a:rPr lang="zh-TW" altLang="en-US" dirty="0">
                <a:latin typeface="+mn-ea"/>
                <a:ea typeface="+mn-ea"/>
              </a:rPr>
              <a:t>架構 </a:t>
            </a:r>
            <a:r>
              <a:rPr lang="en-US" altLang="zh-TW" dirty="0">
                <a:latin typeface="+mn-ea"/>
                <a:ea typeface="+mn-ea"/>
              </a:rPr>
              <a:t>(</a:t>
            </a:r>
            <a:r>
              <a:rPr lang="zh-TW" altLang="en-US" dirty="0">
                <a:latin typeface="+mn-ea"/>
                <a:ea typeface="+mn-ea"/>
              </a:rPr>
              <a:t> </a:t>
            </a:r>
            <a:r>
              <a:rPr lang="en-US" altLang="zh-TW" dirty="0" smtClean="0">
                <a:latin typeface="+mn-ea"/>
                <a:ea typeface="+mn-ea"/>
              </a:rPr>
              <a:t>Hierarchical</a:t>
            </a:r>
            <a:r>
              <a:rPr lang="en-US" altLang="zh-TW" dirty="0">
                <a:latin typeface="+mn-ea"/>
                <a:ea typeface="+mn-ea"/>
              </a:rPr>
              <a:t> </a:t>
            </a:r>
            <a:r>
              <a:rPr lang="en-US" altLang="zh-TW" dirty="0" smtClean="0">
                <a:latin typeface="+mn-ea"/>
                <a:ea typeface="+mn-ea"/>
              </a:rPr>
              <a:t>Architecture</a:t>
            </a:r>
            <a:r>
              <a:rPr lang="zh-TW" altLang="en-US" dirty="0" smtClean="0">
                <a:latin typeface="+mn-ea"/>
                <a:ea typeface="+mn-ea"/>
              </a:rPr>
              <a:t> </a:t>
            </a:r>
            <a:r>
              <a:rPr lang="en-US" altLang="zh-TW" dirty="0">
                <a:latin typeface="+mn-ea"/>
                <a:ea typeface="+mn-ea"/>
              </a:rPr>
              <a:t>)</a:t>
            </a:r>
          </a:p>
          <a:p>
            <a:pPr lvl="1">
              <a:lnSpc>
                <a:spcPct val="150000"/>
              </a:lnSpc>
            </a:pPr>
            <a:r>
              <a:rPr lang="zh-TW" altLang="en-US" dirty="0" smtClean="0">
                <a:latin typeface="+mn-ea"/>
                <a:ea typeface="+mn-ea"/>
              </a:rPr>
              <a:t>分散式</a:t>
            </a:r>
            <a:r>
              <a:rPr lang="zh-TW" altLang="en-US" dirty="0">
                <a:latin typeface="+mn-ea"/>
                <a:ea typeface="+mn-ea"/>
              </a:rPr>
              <a:t>架構 </a:t>
            </a:r>
            <a:r>
              <a:rPr lang="en-US" altLang="zh-TW" dirty="0">
                <a:latin typeface="+mn-ea"/>
                <a:ea typeface="+mn-ea"/>
              </a:rPr>
              <a:t>(</a:t>
            </a:r>
            <a:r>
              <a:rPr lang="zh-TW" altLang="en-US" dirty="0">
                <a:latin typeface="+mn-ea"/>
                <a:ea typeface="+mn-ea"/>
              </a:rPr>
              <a:t> </a:t>
            </a:r>
            <a:r>
              <a:rPr lang="en-US" altLang="zh-TW" dirty="0" smtClean="0">
                <a:latin typeface="+mn-ea"/>
                <a:ea typeface="+mn-ea"/>
              </a:rPr>
              <a:t>Distributed</a:t>
            </a:r>
            <a:r>
              <a:rPr lang="en-US" altLang="zh-TW" dirty="0">
                <a:latin typeface="+mn-ea"/>
                <a:ea typeface="+mn-ea"/>
              </a:rPr>
              <a:t> </a:t>
            </a:r>
            <a:r>
              <a:rPr lang="en-US" altLang="zh-TW" dirty="0" smtClean="0">
                <a:latin typeface="+mn-ea"/>
                <a:ea typeface="+mn-ea"/>
              </a:rPr>
              <a:t>Architecture</a:t>
            </a:r>
            <a:r>
              <a:rPr lang="zh-TW" altLang="en-US" dirty="0" smtClean="0">
                <a:latin typeface="+mn-ea"/>
                <a:ea typeface="+mn-ea"/>
              </a:rPr>
              <a:t> </a:t>
            </a:r>
            <a:r>
              <a:rPr lang="en-US" altLang="zh-TW" dirty="0">
                <a:latin typeface="+mn-ea"/>
                <a:ea typeface="+mn-ea"/>
              </a:rPr>
              <a:t>)</a:t>
            </a:r>
          </a:p>
          <a:p>
            <a:pPr>
              <a:lnSpc>
                <a:spcPct val="150000"/>
              </a:lnSpc>
            </a:pPr>
            <a:r>
              <a:rPr lang="zh-TW" altLang="en-US" dirty="0" smtClean="0"/>
              <a:t>網路管理架構考慮因素</a:t>
            </a:r>
            <a:endParaRPr lang="en-US" altLang="zh-TW" dirty="0" smtClean="0"/>
          </a:p>
          <a:p>
            <a:pPr lvl="1">
              <a:lnSpc>
                <a:spcPct val="150000"/>
              </a:lnSpc>
            </a:pPr>
            <a:r>
              <a:rPr lang="zh-TW" altLang="en-US" dirty="0" smtClean="0">
                <a:latin typeface="+mn-ea"/>
                <a:ea typeface="+mn-ea"/>
              </a:rPr>
              <a:t>網路規模</a:t>
            </a:r>
            <a:endParaRPr lang="en-US" altLang="zh-TW" dirty="0" smtClean="0">
              <a:latin typeface="+mn-ea"/>
              <a:ea typeface="+mn-ea"/>
            </a:endParaRPr>
          </a:p>
          <a:p>
            <a:pPr lvl="1">
              <a:lnSpc>
                <a:spcPct val="150000"/>
              </a:lnSpc>
            </a:pPr>
            <a:r>
              <a:rPr lang="zh-TW" altLang="en-US" dirty="0" smtClean="0">
                <a:latin typeface="+mn-ea"/>
                <a:ea typeface="+mn-ea"/>
              </a:rPr>
              <a:t>網路架構</a:t>
            </a:r>
            <a:endParaRPr lang="en-US" altLang="zh-TW" dirty="0" smtClean="0">
              <a:latin typeface="+mn-ea"/>
              <a:ea typeface="+mn-ea"/>
            </a:endParaRPr>
          </a:p>
          <a:p>
            <a:pPr lvl="1">
              <a:lnSpc>
                <a:spcPct val="150000"/>
              </a:lnSpc>
            </a:pPr>
            <a:r>
              <a:rPr lang="zh-TW" altLang="en-US" dirty="0" smtClean="0">
                <a:latin typeface="+mn-ea"/>
                <a:ea typeface="+mn-ea"/>
              </a:rPr>
              <a:t>部門組織架構</a:t>
            </a:r>
            <a:endParaRPr lang="en-US" altLang="zh-TW" dirty="0" smtClean="0">
              <a:latin typeface="+mn-ea"/>
              <a:ea typeface="+mn-ea"/>
            </a:endParaRPr>
          </a:p>
          <a:p>
            <a:pPr lvl="1">
              <a:lnSpc>
                <a:spcPct val="150000"/>
              </a:lnSpc>
            </a:pPr>
            <a:r>
              <a:rPr lang="zh-TW" altLang="en-US" dirty="0" smtClean="0">
                <a:latin typeface="+mn-ea"/>
                <a:ea typeface="+mn-ea"/>
              </a:rPr>
              <a:t>地理位置分佈</a:t>
            </a:r>
            <a:endParaRPr lang="zh-TW" altLang="en-US" dirty="0">
              <a:latin typeface="+mn-ea"/>
              <a:ea typeface="+mn-ea"/>
            </a:endParaRPr>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12</a:t>
            </a:fld>
            <a:endParaRPr lang="zh-TW" altLang="en-US" dirty="0" smtClean="0">
              <a:solidFill>
                <a:srgbClr val="0091EA"/>
              </a:solidFill>
            </a:endParaRPr>
          </a:p>
        </p:txBody>
      </p:sp>
      <p:sp>
        <p:nvSpPr>
          <p:cNvPr id="5" name="矩形 4"/>
          <p:cNvSpPr/>
          <p:nvPr/>
        </p:nvSpPr>
        <p:spPr>
          <a:xfrm>
            <a:off x="4300276" y="6552326"/>
            <a:ext cx="2991525" cy="246221"/>
          </a:xfrm>
          <a:prstGeom prst="rect">
            <a:avLst/>
          </a:prstGeom>
        </p:spPr>
        <p:txBody>
          <a:bodyPr wrap="none">
            <a:spAutoFit/>
          </a:bodyPr>
          <a:lstStyle/>
          <a:p>
            <a:r>
              <a:rPr lang="zh-TW" altLang="en-US" sz="1000" dirty="0">
                <a:solidFill>
                  <a:schemeClr val="bg1">
                    <a:lumMod val="65000"/>
                  </a:schemeClr>
                </a:solidFill>
              </a:rPr>
              <a:t>https://www.slideshare.net/reicwang/ss-12035941</a:t>
            </a:r>
          </a:p>
        </p:txBody>
      </p:sp>
    </p:spTree>
    <p:extLst>
      <p:ext uri="{BB962C8B-B14F-4D97-AF65-F5344CB8AC3E}">
        <p14:creationId xmlns:p14="http://schemas.microsoft.com/office/powerpoint/2010/main" val="237666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集中式網管系統</a:t>
            </a:r>
            <a:r>
              <a:rPr lang="zh-TW" altLang="en-US" dirty="0"/>
              <a:t>架構</a:t>
            </a:r>
          </a:p>
        </p:txBody>
      </p:sp>
      <p:sp>
        <p:nvSpPr>
          <p:cNvPr id="3" name="文字版面配置區 2"/>
          <p:cNvSpPr>
            <a:spLocks noGrp="1"/>
          </p:cNvSpPr>
          <p:nvPr>
            <p:ph type="body" idx="1"/>
          </p:nvPr>
        </p:nvSpPr>
        <p:spPr/>
        <p:txBody>
          <a:bodyPr/>
          <a:lstStyle/>
          <a:p>
            <a:pPr>
              <a:lnSpc>
                <a:spcPct val="150000"/>
              </a:lnSpc>
            </a:pPr>
            <a:r>
              <a:rPr lang="zh-TW" altLang="en-US" dirty="0" smtClean="0">
                <a:latin typeface="微軟正黑體" panose="020B0604030504040204" pitchFamily="34" charset="-120"/>
                <a:ea typeface="微軟正黑體" panose="020B0604030504040204" pitchFamily="34" charset="-120"/>
              </a:rPr>
              <a:t>所有網路管理工作集中於一個網管系統平台，其負責：</a:t>
            </a:r>
            <a:endParaRPr lang="en-US" altLang="zh-TW" dirty="0" smtClean="0">
              <a:latin typeface="微軟正黑體" panose="020B0604030504040204" pitchFamily="34" charset="-120"/>
              <a:ea typeface="微軟正黑體" panose="020B0604030504040204" pitchFamily="34" charset="-120"/>
            </a:endParaRPr>
          </a:p>
          <a:p>
            <a:pPr lvl="1">
              <a:lnSpc>
                <a:spcPct val="150000"/>
              </a:lnSpc>
            </a:pPr>
            <a:r>
              <a:rPr lang="zh-TW" altLang="en-US" dirty="0" smtClean="0">
                <a:latin typeface="微軟正黑體" panose="020B0604030504040204" pitchFamily="34" charset="-120"/>
                <a:ea typeface="微軟正黑體" panose="020B0604030504040204" pitchFamily="34" charset="-120"/>
              </a:rPr>
              <a:t>所有網路告警與事件報告工作</a:t>
            </a:r>
            <a:endParaRPr lang="en-US" altLang="zh-TW" dirty="0" smtClean="0">
              <a:latin typeface="微軟正黑體" panose="020B0604030504040204" pitchFamily="34" charset="-120"/>
              <a:ea typeface="微軟正黑體" panose="020B0604030504040204" pitchFamily="34" charset="-120"/>
            </a:endParaRPr>
          </a:p>
          <a:p>
            <a:pPr lvl="1">
              <a:lnSpc>
                <a:spcPct val="150000"/>
              </a:lnSpc>
            </a:pPr>
            <a:r>
              <a:rPr lang="zh-TW" altLang="en-US" dirty="0" smtClean="0">
                <a:latin typeface="微軟正黑體" panose="020B0604030504040204" pitchFamily="34" charset="-120"/>
                <a:ea typeface="微軟正黑體" panose="020B0604030504040204" pitchFamily="34" charset="-120"/>
              </a:rPr>
              <a:t>所有網路資訊蒐集工作</a:t>
            </a:r>
            <a:endParaRPr lang="en-US" altLang="zh-TW" dirty="0" smtClean="0">
              <a:latin typeface="微軟正黑體" panose="020B0604030504040204" pitchFamily="34" charset="-120"/>
              <a:ea typeface="微軟正黑體" panose="020B0604030504040204" pitchFamily="34" charset="-120"/>
            </a:endParaRPr>
          </a:p>
          <a:p>
            <a:pPr lvl="1">
              <a:lnSpc>
                <a:spcPct val="150000"/>
              </a:lnSpc>
            </a:pPr>
            <a:r>
              <a:rPr lang="zh-TW" altLang="en-US" dirty="0" smtClean="0">
                <a:latin typeface="微軟正黑體" panose="020B0604030504040204" pitchFamily="34" charset="-120"/>
                <a:ea typeface="微軟正黑體" panose="020B0604030504040204" pitchFamily="34" charset="-120"/>
              </a:rPr>
              <a:t>存取、操作所有網管應用程式</a:t>
            </a:r>
            <a:endParaRPr lang="en-US" altLang="zh-TW" dirty="0" smtClean="0">
              <a:latin typeface="微軟正黑體" panose="020B0604030504040204" pitchFamily="34" charset="-120"/>
              <a:ea typeface="微軟正黑體" panose="020B0604030504040204" pitchFamily="34" charset="-120"/>
            </a:endParaRPr>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13</a:t>
            </a:fld>
            <a:endParaRPr lang="zh-TW" altLang="en-US" dirty="0" smtClean="0">
              <a:solidFill>
                <a:srgbClr val="0091EA"/>
              </a:solidFill>
            </a:endParaRPr>
          </a:p>
        </p:txBody>
      </p:sp>
      <p:pic>
        <p:nvPicPr>
          <p:cNvPr id="1026" name="Picture 2" descr="ãå»¶é·ç·ã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l="21778" r="20622"/>
          <a:stretch/>
        </p:blipFill>
        <p:spPr bwMode="auto">
          <a:xfrm>
            <a:off x="6851904" y="3255962"/>
            <a:ext cx="1975104" cy="34194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56883" y="5784989"/>
            <a:ext cx="5602224" cy="707886"/>
          </a:xfrm>
          <a:prstGeom prst="rect">
            <a:avLst/>
          </a:prstGeom>
        </p:spPr>
        <p:txBody>
          <a:bodyPr wrap="square">
            <a:spAutoFit/>
          </a:bodyPr>
          <a:lstStyle/>
          <a:p>
            <a:r>
              <a:rPr lang="zh-TW" altLang="en-US" sz="1000" dirty="0">
                <a:solidFill>
                  <a:schemeClr val="bg1">
                    <a:lumMod val="65000"/>
                  </a:schemeClr>
                </a:solidFill>
              </a:rPr>
              <a:t>https://www.google.com.tw/search?biw=1280&amp;bih=882&amp;tbm=isch&amp;sa=1&amp;ei=sODEW-KwCoj-8gXDoayIBw&amp;q=%E5%BB%B6%E9%95%B7%E7%B7%9A&amp;oq=%E5%BB%B6%E9%95%B7%E7%B7%9A&amp;gs_l=img.3..0l10.20666.22733.0.23045.17.14.0.0.0.0.133.1047.8j5.13.0....0...1c.1j4.64.img..9.4.399.0...0.GBmeqzbSuBc#imgrc=7KzUyigXhS2UXM:</a:t>
            </a:r>
          </a:p>
        </p:txBody>
      </p:sp>
      <p:sp>
        <p:nvSpPr>
          <p:cNvPr id="7" name="矩形 6"/>
          <p:cNvSpPr/>
          <p:nvPr/>
        </p:nvSpPr>
        <p:spPr>
          <a:xfrm>
            <a:off x="4300276" y="6552326"/>
            <a:ext cx="2991525" cy="246221"/>
          </a:xfrm>
          <a:prstGeom prst="rect">
            <a:avLst/>
          </a:prstGeom>
        </p:spPr>
        <p:txBody>
          <a:bodyPr wrap="none">
            <a:spAutoFit/>
          </a:bodyPr>
          <a:lstStyle/>
          <a:p>
            <a:r>
              <a:rPr lang="zh-TW" altLang="en-US" sz="1000" dirty="0">
                <a:solidFill>
                  <a:schemeClr val="bg1">
                    <a:lumMod val="65000"/>
                  </a:schemeClr>
                </a:solidFill>
              </a:rPr>
              <a:t>https://www.slideshare.net/reicwang/ss-12035941</a:t>
            </a:r>
          </a:p>
        </p:txBody>
      </p:sp>
    </p:spTree>
    <p:extLst>
      <p:ext uri="{BB962C8B-B14F-4D97-AF65-F5344CB8AC3E}">
        <p14:creationId xmlns:p14="http://schemas.microsoft.com/office/powerpoint/2010/main" val="115713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集中式網管系統架構</a:t>
            </a:r>
          </a:p>
        </p:txBody>
      </p:sp>
      <p:sp>
        <p:nvSpPr>
          <p:cNvPr id="4" name="頁尾版面配置區 3"/>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14</a:t>
            </a:fld>
            <a:endParaRPr lang="zh-TW" altLang="en-US" dirty="0" smtClean="0">
              <a:solidFill>
                <a:srgbClr val="0091EA"/>
              </a:solidFill>
            </a:endParaRPr>
          </a:p>
        </p:txBody>
      </p:sp>
      <p:graphicFrame>
        <p:nvGraphicFramePr>
          <p:cNvPr id="13" name="資料庫圖表 12"/>
          <p:cNvGraphicFramePr/>
          <p:nvPr>
            <p:extLst>
              <p:ext uri="{D42A27DB-BD31-4B8C-83A1-F6EECF244321}">
                <p14:modId xmlns:p14="http://schemas.microsoft.com/office/powerpoint/2010/main" val="1860377728"/>
              </p:ext>
            </p:extLst>
          </p:nvPr>
        </p:nvGraphicFramePr>
        <p:xfrm>
          <a:off x="1176762" y="1558608"/>
          <a:ext cx="7181088" cy="4723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矩形 13"/>
          <p:cNvSpPr/>
          <p:nvPr/>
        </p:nvSpPr>
        <p:spPr>
          <a:xfrm>
            <a:off x="4300276" y="6552326"/>
            <a:ext cx="2991525" cy="246221"/>
          </a:xfrm>
          <a:prstGeom prst="rect">
            <a:avLst/>
          </a:prstGeom>
        </p:spPr>
        <p:txBody>
          <a:bodyPr wrap="none">
            <a:spAutoFit/>
          </a:bodyPr>
          <a:lstStyle/>
          <a:p>
            <a:r>
              <a:rPr lang="zh-TW" altLang="en-US" sz="1000" dirty="0">
                <a:solidFill>
                  <a:schemeClr val="bg1">
                    <a:lumMod val="65000"/>
                  </a:schemeClr>
                </a:solidFill>
              </a:rPr>
              <a:t>https://www.slideshare.net/reicwang/ss-12035941</a:t>
            </a:r>
          </a:p>
        </p:txBody>
      </p:sp>
    </p:spTree>
    <p:extLst>
      <p:ext uri="{BB962C8B-B14F-4D97-AF65-F5344CB8AC3E}">
        <p14:creationId xmlns:p14="http://schemas.microsoft.com/office/powerpoint/2010/main" val="3541103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集中式</a:t>
            </a:r>
            <a:r>
              <a:rPr lang="zh-TW" altLang="en-US" dirty="0"/>
              <a:t>網</a:t>
            </a:r>
            <a:r>
              <a:rPr lang="zh-TW" altLang="en-US" dirty="0" smtClean="0"/>
              <a:t>管系統</a:t>
            </a:r>
            <a:r>
              <a:rPr lang="zh-TW" altLang="en-US" dirty="0"/>
              <a:t>架構</a:t>
            </a:r>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15</a:t>
            </a:fld>
            <a:endParaRPr lang="zh-TW" altLang="en-US" dirty="0" smtClean="0">
              <a:solidFill>
                <a:srgbClr val="0091EA"/>
              </a:solidFill>
            </a:endParaRPr>
          </a:p>
        </p:txBody>
      </p:sp>
      <p:grpSp>
        <p:nvGrpSpPr>
          <p:cNvPr id="9" name="群組 8"/>
          <p:cNvGrpSpPr/>
          <p:nvPr/>
        </p:nvGrpSpPr>
        <p:grpSpPr>
          <a:xfrm>
            <a:off x="1078250" y="2133600"/>
            <a:ext cx="1028290" cy="1028290"/>
            <a:chOff x="1078250" y="2133600"/>
            <a:chExt cx="1028290" cy="1028290"/>
          </a:xfrm>
        </p:grpSpPr>
        <p:pic>
          <p:nvPicPr>
            <p:cNvPr id="2050" name="Picture 2" descr="ãé»è¦ icon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50" y="2133600"/>
              <a:ext cx="1028290" cy="102829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260413" y="2339968"/>
              <a:ext cx="663964" cy="307777"/>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主機</a:t>
              </a:r>
              <a:r>
                <a:rPr lang="en-US" altLang="zh-TW" dirty="0" smtClean="0">
                  <a:latin typeface="微軟正黑體" panose="020B0604030504040204" pitchFamily="34" charset="-120"/>
                  <a:ea typeface="微軟正黑體" panose="020B0604030504040204" pitchFamily="34" charset="-120"/>
                </a:rPr>
                <a:t>A</a:t>
              </a:r>
            </a:p>
          </p:txBody>
        </p:sp>
      </p:grpSp>
      <p:grpSp>
        <p:nvGrpSpPr>
          <p:cNvPr id="11" name="群組 10"/>
          <p:cNvGrpSpPr/>
          <p:nvPr/>
        </p:nvGrpSpPr>
        <p:grpSpPr>
          <a:xfrm>
            <a:off x="2716550" y="2133600"/>
            <a:ext cx="1028290" cy="1028290"/>
            <a:chOff x="1078250" y="2133600"/>
            <a:chExt cx="1028290" cy="1028290"/>
          </a:xfrm>
        </p:grpSpPr>
        <p:pic>
          <p:nvPicPr>
            <p:cNvPr id="12" name="Picture 2" descr="ãé»è¦ icon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50" y="2133600"/>
              <a:ext cx="1028290" cy="102829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p:nvSpPr>
          <p:spPr>
            <a:xfrm>
              <a:off x="1260413" y="2339968"/>
              <a:ext cx="654346" cy="307777"/>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主機</a:t>
              </a:r>
              <a:r>
                <a:rPr lang="en-US" altLang="zh-TW" dirty="0" smtClean="0">
                  <a:latin typeface="微軟正黑體" panose="020B0604030504040204" pitchFamily="34" charset="-120"/>
                  <a:ea typeface="微軟正黑體" panose="020B0604030504040204" pitchFamily="34" charset="-120"/>
                </a:rPr>
                <a:t>B</a:t>
              </a:r>
            </a:p>
          </p:txBody>
        </p:sp>
      </p:grpSp>
      <p:grpSp>
        <p:nvGrpSpPr>
          <p:cNvPr id="14" name="群組 13"/>
          <p:cNvGrpSpPr/>
          <p:nvPr/>
        </p:nvGrpSpPr>
        <p:grpSpPr>
          <a:xfrm>
            <a:off x="4354850" y="2133600"/>
            <a:ext cx="1028290" cy="1028290"/>
            <a:chOff x="1078250" y="2133600"/>
            <a:chExt cx="1028290" cy="1028290"/>
          </a:xfrm>
        </p:grpSpPr>
        <p:pic>
          <p:nvPicPr>
            <p:cNvPr id="15" name="Picture 2" descr="ãé»è¦ icon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50" y="2133600"/>
              <a:ext cx="1028290" cy="102829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1260413" y="2339968"/>
              <a:ext cx="663964" cy="307777"/>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主機</a:t>
              </a:r>
              <a:r>
                <a:rPr lang="en-US" altLang="zh-TW" dirty="0" smtClean="0">
                  <a:latin typeface="微軟正黑體" panose="020B0604030504040204" pitchFamily="34" charset="-120"/>
                  <a:ea typeface="微軟正黑體" panose="020B0604030504040204" pitchFamily="34" charset="-120"/>
                </a:rPr>
                <a:t>C</a:t>
              </a:r>
            </a:p>
          </p:txBody>
        </p:sp>
      </p:grpSp>
      <p:grpSp>
        <p:nvGrpSpPr>
          <p:cNvPr id="17" name="群組 16"/>
          <p:cNvGrpSpPr/>
          <p:nvPr/>
        </p:nvGrpSpPr>
        <p:grpSpPr>
          <a:xfrm>
            <a:off x="5993150" y="2133600"/>
            <a:ext cx="1028290" cy="1028290"/>
            <a:chOff x="1078250" y="2133600"/>
            <a:chExt cx="1028290" cy="1028290"/>
          </a:xfrm>
        </p:grpSpPr>
        <p:pic>
          <p:nvPicPr>
            <p:cNvPr id="18" name="Picture 2" descr="ãé»è¦ icon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50" y="2133600"/>
              <a:ext cx="1028290" cy="1028290"/>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p:cNvSpPr txBox="1"/>
            <p:nvPr/>
          </p:nvSpPr>
          <p:spPr>
            <a:xfrm>
              <a:off x="1260413" y="2339968"/>
              <a:ext cx="679994" cy="307777"/>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主機</a:t>
              </a:r>
              <a:r>
                <a:rPr lang="en-US" altLang="zh-TW" dirty="0" smtClean="0">
                  <a:latin typeface="微軟正黑體" panose="020B0604030504040204" pitchFamily="34" charset="-120"/>
                  <a:ea typeface="微軟正黑體" panose="020B0604030504040204" pitchFamily="34" charset="-120"/>
                </a:rPr>
                <a:t>D</a:t>
              </a:r>
            </a:p>
          </p:txBody>
        </p:sp>
      </p:grpSp>
      <p:pic>
        <p:nvPicPr>
          <p:cNvPr id="2052" name="Picture 4" descr="ãä¼ºæå¨ iconãçåçæå°çµæ"/>
          <p:cNvPicPr>
            <a:picLocks noChangeAspect="1" noChangeArrowheads="1"/>
          </p:cNvPicPr>
          <p:nvPr/>
        </p:nvPicPr>
        <p:blipFill rotWithShape="1">
          <a:blip r:embed="rId4">
            <a:extLst>
              <a:ext uri="{28A0092B-C50C-407E-A947-70E740481C1C}">
                <a14:useLocalDpi xmlns:a14="http://schemas.microsoft.com/office/drawing/2010/main" val="0"/>
              </a:ext>
            </a:extLst>
          </a:blip>
          <a:srcRect l="30547" r="31612"/>
          <a:stretch/>
        </p:blipFill>
        <p:spPr bwMode="auto">
          <a:xfrm>
            <a:off x="2106540" y="4831111"/>
            <a:ext cx="1076158" cy="1334120"/>
          </a:xfrm>
          <a:prstGeom prst="rect">
            <a:avLst/>
          </a:prstGeom>
          <a:noFill/>
          <a:extLst>
            <a:ext uri="{909E8E84-426E-40DD-AFC4-6F175D3DCCD1}">
              <a14:hiddenFill xmlns:a14="http://schemas.microsoft.com/office/drawing/2010/main">
                <a:solidFill>
                  <a:srgbClr val="FFFFFF"/>
                </a:solidFill>
              </a14:hiddenFill>
            </a:ext>
          </a:extLst>
        </p:spPr>
      </p:pic>
      <p:sp>
        <p:nvSpPr>
          <p:cNvPr id="31" name="圓柱 30"/>
          <p:cNvSpPr/>
          <p:nvPr/>
        </p:nvSpPr>
        <p:spPr>
          <a:xfrm rot="5400000">
            <a:off x="3929792" y="756970"/>
            <a:ext cx="305267" cy="6592552"/>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4" name="Picture 6" descr="ç¸éå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400" y="5301177"/>
            <a:ext cx="829953" cy="829953"/>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1548271" y="6021275"/>
            <a:ext cx="723275" cy="307777"/>
          </a:xfrm>
          <a:prstGeom prst="rect">
            <a:avLst/>
          </a:prstGeom>
          <a:noFill/>
        </p:spPr>
        <p:txBody>
          <a:bodyPr wrap="none" rtlCol="0">
            <a:spAutoFit/>
          </a:bodyPr>
          <a:lstStyle/>
          <a:p>
            <a:r>
              <a:rPr lang="zh-TW" altLang="en-US" dirty="0" smtClean="0"/>
              <a:t>資料庫</a:t>
            </a:r>
            <a:endParaRPr lang="zh-TW" altLang="en-US" dirty="0"/>
          </a:p>
        </p:txBody>
      </p:sp>
      <p:cxnSp>
        <p:nvCxnSpPr>
          <p:cNvPr id="21" name="肘形接點 20"/>
          <p:cNvCxnSpPr>
            <a:stCxn id="2050" idx="2"/>
            <a:endCxn id="2052" idx="0"/>
          </p:cNvCxnSpPr>
          <p:nvPr/>
        </p:nvCxnSpPr>
        <p:spPr>
          <a:xfrm rot="16200000" flipH="1">
            <a:off x="1283897" y="3470388"/>
            <a:ext cx="1669221" cy="1052224"/>
          </a:xfrm>
          <a:prstGeom prst="bentConnector3">
            <a:avLst/>
          </a:prstGeom>
          <a:ln w="38100">
            <a:solidFill>
              <a:schemeClr val="tx1"/>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23" name="肘形接點 22"/>
          <p:cNvCxnSpPr>
            <a:stCxn id="12" idx="2"/>
          </p:cNvCxnSpPr>
          <p:nvPr/>
        </p:nvCxnSpPr>
        <p:spPr>
          <a:xfrm rot="5400000">
            <a:off x="2232342" y="3828261"/>
            <a:ext cx="1664725" cy="331982"/>
          </a:xfrm>
          <a:prstGeom prst="bentConnector3">
            <a:avLst/>
          </a:prstGeom>
          <a:ln w="38100">
            <a:solidFill>
              <a:schemeClr val="tx1"/>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25" name="肘形接點 24"/>
          <p:cNvCxnSpPr>
            <a:stCxn id="15" idx="2"/>
          </p:cNvCxnSpPr>
          <p:nvPr/>
        </p:nvCxnSpPr>
        <p:spPr>
          <a:xfrm rot="5400000">
            <a:off x="3208440" y="3018155"/>
            <a:ext cx="1516821" cy="1804291"/>
          </a:xfrm>
          <a:prstGeom prst="bentConnector2">
            <a:avLst/>
          </a:prstGeom>
          <a:ln w="38100">
            <a:solidFill>
              <a:schemeClr val="tx1"/>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27" name="肘形接點 26"/>
          <p:cNvCxnSpPr>
            <a:stCxn id="18" idx="2"/>
          </p:cNvCxnSpPr>
          <p:nvPr/>
        </p:nvCxnSpPr>
        <p:spPr>
          <a:xfrm rot="5400000">
            <a:off x="3954378" y="2272217"/>
            <a:ext cx="1663244" cy="3442591"/>
          </a:xfrm>
          <a:prstGeom prst="bentConnector2">
            <a:avLst/>
          </a:prstGeom>
          <a:ln w="38100">
            <a:solidFill>
              <a:schemeClr val="tx1"/>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線接點 32"/>
          <p:cNvCxnSpPr/>
          <p:nvPr/>
        </p:nvCxnSpPr>
        <p:spPr>
          <a:xfrm>
            <a:off x="1876716" y="3161889"/>
            <a:ext cx="0" cy="73872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3448575" y="3137135"/>
            <a:ext cx="0" cy="73872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a:off x="4601193" y="3137136"/>
            <a:ext cx="0" cy="73872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6309016" y="3137137"/>
            <a:ext cx="0" cy="73872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300276" y="6552326"/>
            <a:ext cx="2991525" cy="246221"/>
          </a:xfrm>
          <a:prstGeom prst="rect">
            <a:avLst/>
          </a:prstGeom>
        </p:spPr>
        <p:txBody>
          <a:bodyPr wrap="none">
            <a:spAutoFit/>
          </a:bodyPr>
          <a:lstStyle/>
          <a:p>
            <a:r>
              <a:rPr lang="zh-TW" altLang="en-US" sz="1000" dirty="0">
                <a:solidFill>
                  <a:schemeClr val="bg1">
                    <a:lumMod val="65000"/>
                  </a:schemeClr>
                </a:solidFill>
              </a:rPr>
              <a:t>https://www.slideshare.net/reicwang/ss-12035941</a:t>
            </a:r>
          </a:p>
        </p:txBody>
      </p:sp>
    </p:spTree>
    <p:extLst>
      <p:ext uri="{BB962C8B-B14F-4D97-AF65-F5344CB8AC3E}">
        <p14:creationId xmlns:p14="http://schemas.microsoft.com/office/powerpoint/2010/main" val="24257808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372726"/>
            <a:ext cx="7571700" cy="936900"/>
          </a:xfrm>
        </p:spPr>
        <p:txBody>
          <a:bodyPr/>
          <a:lstStyle/>
          <a:p>
            <a:r>
              <a:rPr lang="zh-TW" altLang="en-US" dirty="0" smtClean="0"/>
              <a:t>階層式網路管理架構</a:t>
            </a:r>
            <a:endParaRPr lang="zh-TW" altLang="en-US" dirty="0"/>
          </a:p>
        </p:txBody>
      </p:sp>
      <p:sp>
        <p:nvSpPr>
          <p:cNvPr id="3" name="文字版面配置區 2"/>
          <p:cNvSpPr>
            <a:spLocks noGrp="1"/>
          </p:cNvSpPr>
          <p:nvPr>
            <p:ph type="body" idx="1"/>
          </p:nvPr>
        </p:nvSpPr>
        <p:spPr/>
        <p:txBody>
          <a:bodyPr/>
          <a:lstStyle/>
          <a:p>
            <a:pPr>
              <a:lnSpc>
                <a:spcPct val="150000"/>
              </a:lnSpc>
            </a:pPr>
            <a:r>
              <a:rPr lang="zh-TW" altLang="en-US" dirty="0" smtClean="0"/>
              <a:t>使用多個網管系統，其中一個為網管伺服器</a:t>
            </a:r>
            <a:r>
              <a:rPr lang="en-US" altLang="zh-TW" dirty="0" smtClean="0"/>
              <a:t>(Server)</a:t>
            </a:r>
            <a:r>
              <a:rPr lang="zh-TW" altLang="en-US" dirty="0" smtClean="0"/>
              <a:t>，其餘為網管前端</a:t>
            </a:r>
            <a:r>
              <a:rPr lang="en-US" altLang="zh-TW" dirty="0" smtClean="0"/>
              <a:t>(Client)</a:t>
            </a:r>
          </a:p>
          <a:p>
            <a:pPr lvl="1">
              <a:lnSpc>
                <a:spcPct val="150000"/>
              </a:lnSpc>
            </a:pPr>
            <a:r>
              <a:rPr lang="zh-TW" altLang="en-US" dirty="0"/>
              <a:t>網</a:t>
            </a:r>
            <a:r>
              <a:rPr lang="zh-TW" altLang="en-US" dirty="0" smtClean="0"/>
              <a:t>管工作不僅倚靠單一的網管系統</a:t>
            </a:r>
            <a:endParaRPr lang="en-US" altLang="zh-TW" dirty="0" smtClean="0"/>
          </a:p>
          <a:p>
            <a:pPr lvl="1">
              <a:lnSpc>
                <a:spcPct val="150000"/>
              </a:lnSpc>
            </a:pPr>
            <a:r>
              <a:rPr lang="zh-TW" altLang="en-US" dirty="0"/>
              <a:t>網</a:t>
            </a:r>
            <a:r>
              <a:rPr lang="zh-TW" altLang="en-US" dirty="0" smtClean="0"/>
              <a:t>管工作分散於各網管系統</a:t>
            </a:r>
            <a:endParaRPr lang="en-US" altLang="zh-TW" dirty="0" smtClean="0"/>
          </a:p>
          <a:p>
            <a:pPr lvl="1">
              <a:lnSpc>
                <a:spcPct val="150000"/>
              </a:lnSpc>
            </a:pPr>
            <a:r>
              <a:rPr lang="zh-TW" altLang="en-US" dirty="0" smtClean="0"/>
              <a:t>網路監測分散於各網路中</a:t>
            </a:r>
            <a:endParaRPr lang="en-US" altLang="zh-TW" dirty="0" smtClean="0"/>
          </a:p>
          <a:p>
            <a:pPr lvl="1">
              <a:lnSpc>
                <a:spcPct val="150000"/>
              </a:lnSpc>
            </a:pPr>
            <a:r>
              <a:rPr lang="zh-TW" altLang="en-US" dirty="0" smtClean="0"/>
              <a:t>集中式的資訊</a:t>
            </a:r>
            <a:r>
              <a:rPr lang="zh-TW" altLang="en-US" dirty="0"/>
              <a:t>儲存</a:t>
            </a:r>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16</a:t>
            </a:fld>
            <a:endParaRPr lang="zh-TW" altLang="en-US" dirty="0" smtClean="0">
              <a:solidFill>
                <a:srgbClr val="0091EA"/>
              </a:solidFill>
            </a:endParaRPr>
          </a:p>
        </p:txBody>
      </p:sp>
      <p:sp>
        <p:nvSpPr>
          <p:cNvPr id="5" name="矩形 4"/>
          <p:cNvSpPr/>
          <p:nvPr/>
        </p:nvSpPr>
        <p:spPr>
          <a:xfrm>
            <a:off x="4300276" y="6552326"/>
            <a:ext cx="2991525" cy="246221"/>
          </a:xfrm>
          <a:prstGeom prst="rect">
            <a:avLst/>
          </a:prstGeom>
        </p:spPr>
        <p:txBody>
          <a:bodyPr wrap="none">
            <a:spAutoFit/>
          </a:bodyPr>
          <a:lstStyle/>
          <a:p>
            <a:r>
              <a:rPr lang="zh-TW" altLang="en-US" sz="1000" dirty="0">
                <a:solidFill>
                  <a:schemeClr val="bg1">
                    <a:lumMod val="65000"/>
                  </a:schemeClr>
                </a:solidFill>
              </a:rPr>
              <a:t>https://www.slideshare.net/reicwang/ss-12035941</a:t>
            </a:r>
          </a:p>
        </p:txBody>
      </p:sp>
    </p:spTree>
    <p:extLst>
      <p:ext uri="{BB962C8B-B14F-4D97-AF65-F5344CB8AC3E}">
        <p14:creationId xmlns:p14="http://schemas.microsoft.com/office/powerpoint/2010/main" val="28024393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階層式網路管理架構</a:t>
            </a:r>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17</a:t>
            </a:fld>
            <a:endParaRPr lang="zh-TW" altLang="en-US" dirty="0" smtClean="0">
              <a:solidFill>
                <a:srgbClr val="0091EA"/>
              </a:solidFill>
            </a:endParaRPr>
          </a:p>
        </p:txBody>
      </p:sp>
      <p:graphicFrame>
        <p:nvGraphicFramePr>
          <p:cNvPr id="5" name="資料庫圖表 4"/>
          <p:cNvGraphicFramePr/>
          <p:nvPr>
            <p:extLst>
              <p:ext uri="{D42A27DB-BD31-4B8C-83A1-F6EECF244321}">
                <p14:modId xmlns:p14="http://schemas.microsoft.com/office/powerpoint/2010/main" val="270539677"/>
              </p:ext>
            </p:extLst>
          </p:nvPr>
        </p:nvGraphicFramePr>
        <p:xfrm>
          <a:off x="471516" y="1500950"/>
          <a:ext cx="8200967" cy="4838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4300276" y="6552326"/>
            <a:ext cx="2991525" cy="246221"/>
          </a:xfrm>
          <a:prstGeom prst="rect">
            <a:avLst/>
          </a:prstGeom>
        </p:spPr>
        <p:txBody>
          <a:bodyPr wrap="none">
            <a:spAutoFit/>
          </a:bodyPr>
          <a:lstStyle/>
          <a:p>
            <a:r>
              <a:rPr lang="zh-TW" altLang="en-US" sz="1000" dirty="0">
                <a:solidFill>
                  <a:schemeClr val="bg1">
                    <a:lumMod val="65000"/>
                  </a:schemeClr>
                </a:solidFill>
              </a:rPr>
              <a:t>https://www.slideshare.net/reicwang/ss-12035941</a:t>
            </a:r>
          </a:p>
        </p:txBody>
      </p:sp>
    </p:spTree>
    <p:extLst>
      <p:ext uri="{BB962C8B-B14F-4D97-AF65-F5344CB8AC3E}">
        <p14:creationId xmlns:p14="http://schemas.microsoft.com/office/powerpoint/2010/main" val="13121197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階層式網路管理架構</a:t>
            </a:r>
            <a:endParaRPr lang="zh-TW" altLang="en-US" dirty="0"/>
          </a:p>
        </p:txBody>
      </p:sp>
      <p:pic>
        <p:nvPicPr>
          <p:cNvPr id="5" name="圖片 4"/>
          <p:cNvPicPr>
            <a:picLocks noChangeAspect="1"/>
          </p:cNvPicPr>
          <p:nvPr/>
        </p:nvPicPr>
        <p:blipFill rotWithShape="1">
          <a:blip r:embed="rId3"/>
          <a:srcRect l="10623" t="18254" r="8975" b="3602"/>
          <a:stretch/>
        </p:blipFill>
        <p:spPr>
          <a:xfrm>
            <a:off x="1079500" y="1448573"/>
            <a:ext cx="6781800" cy="4943455"/>
          </a:xfrm>
          <a:prstGeom prst="rect">
            <a:avLst/>
          </a:prstGeom>
        </p:spPr>
      </p:pic>
      <p:sp>
        <p:nvSpPr>
          <p:cNvPr id="4" name="頁尾版面配置區 3"/>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18</a:t>
            </a:fld>
            <a:endParaRPr lang="zh-TW" altLang="en-US" dirty="0" smtClean="0">
              <a:solidFill>
                <a:srgbClr val="0091EA"/>
              </a:solidFill>
            </a:endParaRPr>
          </a:p>
        </p:txBody>
      </p:sp>
      <p:sp>
        <p:nvSpPr>
          <p:cNvPr id="6" name="矩形 5"/>
          <p:cNvSpPr/>
          <p:nvPr/>
        </p:nvSpPr>
        <p:spPr>
          <a:xfrm>
            <a:off x="4300276" y="6552326"/>
            <a:ext cx="2991525" cy="246221"/>
          </a:xfrm>
          <a:prstGeom prst="rect">
            <a:avLst/>
          </a:prstGeom>
        </p:spPr>
        <p:txBody>
          <a:bodyPr wrap="none">
            <a:spAutoFit/>
          </a:bodyPr>
          <a:lstStyle/>
          <a:p>
            <a:r>
              <a:rPr lang="zh-TW" altLang="en-US" sz="1000" dirty="0">
                <a:solidFill>
                  <a:schemeClr val="bg1">
                    <a:lumMod val="65000"/>
                  </a:schemeClr>
                </a:solidFill>
              </a:rPr>
              <a:t>https://www.slideshare.net/reicwang/ss-12035941</a:t>
            </a:r>
          </a:p>
        </p:txBody>
      </p:sp>
    </p:spTree>
    <p:extLst>
      <p:ext uri="{BB962C8B-B14F-4D97-AF65-F5344CB8AC3E}">
        <p14:creationId xmlns:p14="http://schemas.microsoft.com/office/powerpoint/2010/main" val="223842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分散式網路管理架構</a:t>
            </a:r>
            <a:endParaRPr lang="zh-TW" altLang="en-US" dirty="0"/>
          </a:p>
        </p:txBody>
      </p:sp>
      <p:sp>
        <p:nvSpPr>
          <p:cNvPr id="3" name="文字版面配置區 2"/>
          <p:cNvSpPr>
            <a:spLocks noGrp="1"/>
          </p:cNvSpPr>
          <p:nvPr>
            <p:ph type="body" idx="1"/>
          </p:nvPr>
        </p:nvSpPr>
        <p:spPr>
          <a:xfrm>
            <a:off x="786150" y="1225067"/>
            <a:ext cx="7571700" cy="4764900"/>
          </a:xfrm>
        </p:spPr>
        <p:txBody>
          <a:bodyPr/>
          <a:lstStyle/>
          <a:p>
            <a:pPr>
              <a:lnSpc>
                <a:spcPct val="150000"/>
              </a:lnSpc>
            </a:pPr>
            <a:r>
              <a:rPr lang="zh-TW" altLang="en-US" dirty="0" smtClean="0"/>
              <a:t>使用多個對等</a:t>
            </a:r>
            <a:r>
              <a:rPr lang="en-US" altLang="zh-TW" dirty="0" smtClean="0"/>
              <a:t>(Peer)</a:t>
            </a:r>
            <a:r>
              <a:rPr lang="zh-TW" altLang="en-US" dirty="0" smtClean="0"/>
              <a:t>的網管平台，兼具集中式與階層式架構之特性：</a:t>
            </a:r>
            <a:endParaRPr lang="en-US" altLang="zh-TW" dirty="0" smtClean="0"/>
          </a:p>
          <a:p>
            <a:pPr lvl="1">
              <a:lnSpc>
                <a:spcPct val="150000"/>
              </a:lnSpc>
            </a:pPr>
            <a:r>
              <a:rPr lang="zh-TW" altLang="en-US" sz="2000" dirty="0" smtClean="0"/>
              <a:t>所有網路資訊、網路告警與事件報告均集中於單一網管系統。</a:t>
            </a:r>
            <a:endParaRPr lang="en-US" altLang="zh-TW" sz="2000" dirty="0" smtClean="0"/>
          </a:p>
          <a:p>
            <a:pPr lvl="1">
              <a:lnSpc>
                <a:spcPct val="150000"/>
              </a:lnSpc>
            </a:pPr>
            <a:r>
              <a:rPr lang="zh-TW" altLang="en-US" sz="2000" dirty="0"/>
              <a:t>網</a:t>
            </a:r>
            <a:r>
              <a:rPr lang="zh-TW" altLang="en-US" sz="2000" dirty="0" smtClean="0"/>
              <a:t>管應用之存取與操作均集中於單一網管系統。</a:t>
            </a:r>
            <a:endParaRPr lang="en-US" altLang="zh-TW" sz="2000" dirty="0" smtClean="0"/>
          </a:p>
          <a:p>
            <a:pPr lvl="1">
              <a:lnSpc>
                <a:spcPct val="150000"/>
              </a:lnSpc>
            </a:pPr>
            <a:r>
              <a:rPr lang="zh-TW" altLang="en-US" sz="2000" dirty="0"/>
              <a:t>網</a:t>
            </a:r>
            <a:r>
              <a:rPr lang="zh-TW" altLang="en-US" sz="2000" dirty="0" smtClean="0"/>
              <a:t>管工作不僅僅倚靠單一網管系統，亦分散於各網管系統、網路中。</a:t>
            </a:r>
            <a:endParaRPr lang="en-US" altLang="zh-TW" sz="2000" dirty="0" smtClean="0"/>
          </a:p>
          <a:p>
            <a:pPr lvl="1">
              <a:lnSpc>
                <a:spcPct val="150000"/>
              </a:lnSpc>
            </a:pPr>
            <a:r>
              <a:rPr lang="zh-TW" altLang="en-US" sz="2000" dirty="0" smtClean="0"/>
              <a:t>支援遠端管理，可以透過轉換設備或特定伺服器來達到遠端管理的功能。</a:t>
            </a:r>
            <a:endParaRPr lang="en-US" altLang="zh-TW" sz="2000" dirty="0" smtClean="0"/>
          </a:p>
          <a:p>
            <a:pPr>
              <a:lnSpc>
                <a:spcPct val="150000"/>
              </a:lnSpc>
            </a:pPr>
            <a:r>
              <a:rPr lang="zh-TW" altLang="en-US" dirty="0" smtClean="0"/>
              <a:t>缺點：架構複雜、成本較高。</a:t>
            </a:r>
            <a:endParaRPr lang="en-US" altLang="zh-TW" dirty="0" smtClean="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19</a:t>
            </a:fld>
            <a:endParaRPr lang="zh-TW" altLang="en-US" dirty="0" smtClean="0">
              <a:solidFill>
                <a:srgbClr val="0091EA"/>
              </a:solidFill>
            </a:endParaRPr>
          </a:p>
        </p:txBody>
      </p:sp>
      <p:sp>
        <p:nvSpPr>
          <p:cNvPr id="5" name="矩形 4"/>
          <p:cNvSpPr/>
          <p:nvPr/>
        </p:nvSpPr>
        <p:spPr>
          <a:xfrm>
            <a:off x="4300276" y="6552326"/>
            <a:ext cx="2991525" cy="246221"/>
          </a:xfrm>
          <a:prstGeom prst="rect">
            <a:avLst/>
          </a:prstGeom>
        </p:spPr>
        <p:txBody>
          <a:bodyPr wrap="none">
            <a:spAutoFit/>
          </a:bodyPr>
          <a:lstStyle/>
          <a:p>
            <a:r>
              <a:rPr lang="zh-TW" altLang="en-US" sz="1000" dirty="0">
                <a:solidFill>
                  <a:schemeClr val="bg1">
                    <a:lumMod val="65000"/>
                  </a:schemeClr>
                </a:solidFill>
              </a:rPr>
              <a:t>https://www.slideshare.net/reicwang/ss-12035941</a:t>
            </a:r>
          </a:p>
        </p:txBody>
      </p:sp>
    </p:spTree>
    <p:extLst>
      <p:ext uri="{BB962C8B-B14F-4D97-AF65-F5344CB8AC3E}">
        <p14:creationId xmlns:p14="http://schemas.microsoft.com/office/powerpoint/2010/main" val="1451725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a:t>
            </a:fld>
            <a:endParaRPr lang="zh-TW" altLang="en-US" dirty="0" smtClean="0">
              <a:solidFill>
                <a:srgbClr val="0091EA"/>
              </a:solidFill>
            </a:endParaRPr>
          </a:p>
        </p:txBody>
      </p:sp>
      <p:sp>
        <p:nvSpPr>
          <p:cNvPr id="5" name="Shape 84"/>
          <p:cNvSpPr/>
          <p:nvPr/>
        </p:nvSpPr>
        <p:spPr>
          <a:xfrm>
            <a:off x="5865747" y="3416025"/>
            <a:ext cx="1820700" cy="18207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 name="Shape 85"/>
          <p:cNvSpPr txBox="1">
            <a:spLocks noGrp="1"/>
          </p:cNvSpPr>
          <p:nvPr>
            <p:ph type="ctrTitle" idx="4294967295"/>
          </p:nvPr>
        </p:nvSpPr>
        <p:spPr>
          <a:xfrm>
            <a:off x="1296975" y="584990"/>
            <a:ext cx="5642100" cy="831128"/>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zh-TW" altLang="en-US" sz="4000" b="1" dirty="0" smtClean="0">
                <a:latin typeface="+mj-ea"/>
                <a:ea typeface="+mj-ea"/>
              </a:rPr>
              <a:t>章節要點</a:t>
            </a:r>
            <a:endParaRPr sz="4000" b="1" dirty="0">
              <a:latin typeface="+mj-ea"/>
              <a:ea typeface="+mj-ea"/>
            </a:endParaRPr>
          </a:p>
        </p:txBody>
      </p:sp>
      <p:sp>
        <p:nvSpPr>
          <p:cNvPr id="7" name="Shape 87"/>
          <p:cNvSpPr txBox="1">
            <a:spLocks/>
          </p:cNvSpPr>
          <p:nvPr/>
        </p:nvSpPr>
        <p:spPr>
          <a:xfrm>
            <a:off x="1296975" y="1713966"/>
            <a:ext cx="7644384" cy="4481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CFD8DC"/>
              </a:buClr>
              <a:buSzPts val="3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lvl="0">
              <a:lnSpc>
                <a:spcPct val="150000"/>
              </a:lnSpc>
            </a:pPr>
            <a:r>
              <a:rPr lang="zh-TW" altLang="en-US" sz="2800" dirty="0" smtClean="0"/>
              <a:t>什麼是</a:t>
            </a:r>
            <a:r>
              <a:rPr lang="zh-TW" altLang="zh-TW" sz="2800" dirty="0" smtClean="0"/>
              <a:t>網</a:t>
            </a:r>
            <a:r>
              <a:rPr lang="zh-TW" altLang="en-US" sz="2800" dirty="0" smtClean="0"/>
              <a:t>路</a:t>
            </a:r>
            <a:r>
              <a:rPr lang="zh-TW" altLang="zh-TW" sz="2800" dirty="0" smtClean="0"/>
              <a:t>管</a:t>
            </a:r>
            <a:r>
              <a:rPr lang="zh-TW" altLang="en-US" sz="2800" dirty="0" smtClean="0"/>
              <a:t>理</a:t>
            </a:r>
            <a:r>
              <a:rPr lang="en-US" altLang="zh-TW" sz="2800" dirty="0" smtClean="0"/>
              <a:t>?</a:t>
            </a:r>
            <a:endParaRPr lang="zh-TW" altLang="zh-TW" sz="2800" dirty="0" smtClean="0"/>
          </a:p>
          <a:p>
            <a:pPr lvl="0">
              <a:lnSpc>
                <a:spcPct val="150000"/>
              </a:lnSpc>
            </a:pPr>
            <a:r>
              <a:rPr lang="zh-TW" altLang="en-US" sz="2800" dirty="0" smtClean="0"/>
              <a:t>為何需要</a:t>
            </a:r>
            <a:r>
              <a:rPr lang="zh-TW" altLang="zh-TW" sz="2800" dirty="0" smtClean="0"/>
              <a:t>網</a:t>
            </a:r>
            <a:r>
              <a:rPr lang="zh-TW" altLang="en-US" sz="2800" dirty="0" smtClean="0"/>
              <a:t>路</a:t>
            </a:r>
            <a:r>
              <a:rPr lang="zh-TW" altLang="zh-TW" sz="2800" dirty="0" smtClean="0"/>
              <a:t>管</a:t>
            </a:r>
            <a:r>
              <a:rPr lang="zh-TW" altLang="en-US" sz="2800" dirty="0" smtClean="0"/>
              <a:t>理</a:t>
            </a:r>
            <a:r>
              <a:rPr lang="en-US" altLang="zh-TW" sz="2800" dirty="0" smtClean="0"/>
              <a:t>?</a:t>
            </a:r>
            <a:endParaRPr lang="zh-TW" altLang="zh-TW" sz="2800" dirty="0"/>
          </a:p>
          <a:p>
            <a:pPr lvl="0">
              <a:lnSpc>
                <a:spcPct val="150000"/>
              </a:lnSpc>
            </a:pPr>
            <a:r>
              <a:rPr lang="zh-TW" altLang="zh-TW" sz="2800" dirty="0"/>
              <a:t>網路功能虛擬化</a:t>
            </a:r>
            <a:r>
              <a:rPr lang="zh-TW" altLang="zh-TW" sz="2000" dirty="0"/>
              <a:t>（</a:t>
            </a:r>
            <a:r>
              <a:rPr lang="en-US" altLang="zh-TW" sz="2000" dirty="0"/>
              <a:t>Network Function Virtualization</a:t>
            </a:r>
            <a:r>
              <a:rPr lang="zh-TW" altLang="zh-TW" sz="2000" dirty="0"/>
              <a:t>，</a:t>
            </a:r>
            <a:r>
              <a:rPr lang="en-US" altLang="zh-TW" sz="2000" dirty="0"/>
              <a:t>NFV</a:t>
            </a:r>
            <a:r>
              <a:rPr lang="zh-TW" altLang="zh-TW" sz="2000" dirty="0"/>
              <a:t>）</a:t>
            </a:r>
            <a:endParaRPr lang="zh-TW" altLang="zh-TW" sz="2800" dirty="0"/>
          </a:p>
          <a:p>
            <a:pPr lvl="0">
              <a:lnSpc>
                <a:spcPct val="150000"/>
              </a:lnSpc>
            </a:pPr>
            <a:r>
              <a:rPr lang="zh-TW" altLang="zh-TW" sz="2800" dirty="0"/>
              <a:t>軟體定義網路</a:t>
            </a:r>
            <a:r>
              <a:rPr lang="zh-TW" altLang="zh-TW" sz="2000" dirty="0"/>
              <a:t>（</a:t>
            </a:r>
            <a:r>
              <a:rPr lang="en-US" altLang="zh-TW" sz="2000" dirty="0"/>
              <a:t>Software Defined Networking</a:t>
            </a:r>
            <a:r>
              <a:rPr lang="zh-TW" altLang="zh-TW" sz="2000" dirty="0"/>
              <a:t>，</a:t>
            </a:r>
            <a:r>
              <a:rPr lang="en-US" altLang="zh-TW" sz="2000" dirty="0"/>
              <a:t>SDN</a:t>
            </a:r>
            <a:r>
              <a:rPr lang="zh-TW" altLang="zh-TW" sz="2000" dirty="0"/>
              <a:t>）</a:t>
            </a:r>
            <a:endParaRPr lang="zh-TW" altLang="zh-TW" sz="2800" dirty="0"/>
          </a:p>
          <a:p>
            <a:pPr lvl="0">
              <a:lnSpc>
                <a:spcPct val="150000"/>
              </a:lnSpc>
            </a:pPr>
            <a:r>
              <a:rPr lang="en-US" altLang="zh-TW" sz="2800" dirty="0"/>
              <a:t>Cloud RAN </a:t>
            </a:r>
            <a:r>
              <a:rPr lang="en-US" altLang="zh-TW" sz="2000" dirty="0"/>
              <a:t>(Cloud of Radio Access Network)</a:t>
            </a:r>
            <a:endParaRPr lang="zh-TW" altLang="zh-TW" sz="2800" dirty="0"/>
          </a:p>
          <a:p>
            <a:pPr lvl="0">
              <a:lnSpc>
                <a:spcPct val="150000"/>
              </a:lnSpc>
            </a:pPr>
            <a:r>
              <a:rPr lang="zh-TW" altLang="zh-TW" sz="2800" dirty="0" smtClean="0"/>
              <a:t>三</a:t>
            </a:r>
            <a:r>
              <a:rPr lang="zh-TW" altLang="en-US" sz="2800" dirty="0"/>
              <a:t>項</a:t>
            </a:r>
            <a:r>
              <a:rPr lang="zh-TW" altLang="en-US" sz="2800" dirty="0" smtClean="0"/>
              <a:t>之間</a:t>
            </a:r>
            <a:r>
              <a:rPr lang="zh-TW" altLang="zh-TW" sz="2800" dirty="0" smtClean="0"/>
              <a:t>差異</a:t>
            </a:r>
            <a:endParaRPr lang="zh-TW" altLang="zh-TW" sz="2800" dirty="0"/>
          </a:p>
        </p:txBody>
      </p:sp>
      <p:cxnSp>
        <p:nvCxnSpPr>
          <p:cNvPr id="8" name="Shape 89"/>
          <p:cNvCxnSpPr/>
          <p:nvPr/>
        </p:nvCxnSpPr>
        <p:spPr>
          <a:xfrm>
            <a:off x="6939075" y="5244825"/>
            <a:ext cx="145800" cy="567600"/>
          </a:xfrm>
          <a:prstGeom prst="straightConnector1">
            <a:avLst/>
          </a:prstGeom>
          <a:noFill/>
          <a:ln w="9525" cap="flat" cmpd="sng">
            <a:solidFill>
              <a:srgbClr val="CFD8DC"/>
            </a:solidFill>
            <a:prstDash val="solid"/>
            <a:round/>
            <a:headEnd type="none" w="med" len="med"/>
            <a:tailEnd type="none" w="med" len="med"/>
          </a:ln>
        </p:spPr>
      </p:cxnSp>
      <p:cxnSp>
        <p:nvCxnSpPr>
          <p:cNvPr id="9" name="Shape 90"/>
          <p:cNvCxnSpPr/>
          <p:nvPr/>
        </p:nvCxnSpPr>
        <p:spPr>
          <a:xfrm>
            <a:off x="7419812" y="4970090"/>
            <a:ext cx="289500" cy="396300"/>
          </a:xfrm>
          <a:prstGeom prst="straightConnector1">
            <a:avLst/>
          </a:prstGeom>
          <a:noFill/>
          <a:ln w="9525" cap="flat" cmpd="sng">
            <a:solidFill>
              <a:srgbClr val="CFD8DC"/>
            </a:solidFill>
            <a:prstDash val="solid"/>
            <a:round/>
            <a:headEnd type="none" w="med" len="med"/>
            <a:tailEnd type="none" w="med" len="med"/>
          </a:ln>
        </p:spPr>
      </p:cxnSp>
      <p:cxnSp>
        <p:nvCxnSpPr>
          <p:cNvPr id="10" name="Shape 91"/>
          <p:cNvCxnSpPr/>
          <p:nvPr/>
        </p:nvCxnSpPr>
        <p:spPr>
          <a:xfrm>
            <a:off x="7636225" y="4669275"/>
            <a:ext cx="802500" cy="259500"/>
          </a:xfrm>
          <a:prstGeom prst="straightConnector1">
            <a:avLst/>
          </a:prstGeom>
          <a:noFill/>
          <a:ln w="9525" cap="flat" cmpd="sng">
            <a:solidFill>
              <a:srgbClr val="CFD8DC"/>
            </a:solidFill>
            <a:prstDash val="solid"/>
            <a:round/>
            <a:headEnd type="none" w="med" len="med"/>
            <a:tailEnd type="none" w="med" len="med"/>
          </a:ln>
        </p:spPr>
      </p:cxnSp>
    </p:spTree>
    <p:extLst>
      <p:ext uri="{BB962C8B-B14F-4D97-AF65-F5344CB8AC3E}">
        <p14:creationId xmlns:p14="http://schemas.microsoft.com/office/powerpoint/2010/main" val="29287538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分散式網路管理架構</a:t>
            </a:r>
            <a:endParaRPr lang="zh-TW" altLang="en-US" dirty="0"/>
          </a:p>
        </p:txBody>
      </p:sp>
      <p:pic>
        <p:nvPicPr>
          <p:cNvPr id="5" name="圖片 4"/>
          <p:cNvPicPr>
            <a:picLocks noChangeAspect="1"/>
          </p:cNvPicPr>
          <p:nvPr/>
        </p:nvPicPr>
        <p:blipFill rotWithShape="1">
          <a:blip r:embed="rId3"/>
          <a:srcRect l="17216" t="19719" r="15202" b="4090"/>
          <a:stretch/>
        </p:blipFill>
        <p:spPr>
          <a:xfrm>
            <a:off x="1473200" y="1418031"/>
            <a:ext cx="5918827" cy="5004538"/>
          </a:xfrm>
          <a:prstGeom prst="rect">
            <a:avLst/>
          </a:prstGeom>
        </p:spPr>
      </p:pic>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20</a:t>
            </a:fld>
            <a:endParaRPr lang="zh-TW" altLang="en-US" dirty="0" smtClean="0">
              <a:solidFill>
                <a:srgbClr val="0091EA"/>
              </a:solidFill>
            </a:endParaRPr>
          </a:p>
        </p:txBody>
      </p:sp>
      <p:sp>
        <p:nvSpPr>
          <p:cNvPr id="6" name="矩形 5"/>
          <p:cNvSpPr/>
          <p:nvPr/>
        </p:nvSpPr>
        <p:spPr>
          <a:xfrm>
            <a:off x="4300276" y="6552326"/>
            <a:ext cx="2991525" cy="246221"/>
          </a:xfrm>
          <a:prstGeom prst="rect">
            <a:avLst/>
          </a:prstGeom>
        </p:spPr>
        <p:txBody>
          <a:bodyPr wrap="none">
            <a:spAutoFit/>
          </a:bodyPr>
          <a:lstStyle/>
          <a:p>
            <a:r>
              <a:rPr lang="zh-TW" altLang="en-US" sz="1000" dirty="0">
                <a:solidFill>
                  <a:schemeClr val="bg1">
                    <a:lumMod val="65000"/>
                  </a:schemeClr>
                </a:solidFill>
              </a:rPr>
              <a:t>https://www.slideshare.net/reicwang/ss-12035941</a:t>
            </a:r>
          </a:p>
        </p:txBody>
      </p:sp>
    </p:spTree>
    <p:extLst>
      <p:ext uri="{BB962C8B-B14F-4D97-AF65-F5344CB8AC3E}">
        <p14:creationId xmlns:p14="http://schemas.microsoft.com/office/powerpoint/2010/main" val="303015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mn-ea"/>
                <a:ea typeface="+mn-ea"/>
              </a:rPr>
              <a:t>106</a:t>
            </a:r>
            <a:r>
              <a:rPr lang="zh-TW" altLang="en-US" sz="1000" smtClean="0">
                <a:solidFill>
                  <a:srgbClr val="0091EA"/>
                </a:solidFill>
                <a:latin typeface="+mn-ea"/>
                <a:ea typeface="+mn-ea"/>
              </a:rPr>
              <a:t>年度教育部「延續典範科技大學推動產學合作」計畫</a:t>
            </a:r>
            <a:endParaRPr lang="en-US" altLang="zh-TW" sz="1000" smtClean="0">
              <a:solidFill>
                <a:srgbClr val="0091EA"/>
              </a:solidFill>
              <a:latin typeface="+mn-ea"/>
              <a:ea typeface="+mn-ea"/>
            </a:endParaRPr>
          </a:p>
          <a:p>
            <a:pPr algn="l"/>
            <a:r>
              <a:rPr lang="zh-TW" altLang="en-US" sz="1000" smtClean="0">
                <a:solidFill>
                  <a:srgbClr val="0091EA"/>
                </a:solidFill>
                <a:latin typeface="+mn-ea"/>
                <a:ea typeface="+mn-ea"/>
              </a:rPr>
              <a:t>智慧物聯網高階研發人才培育實驗室</a:t>
            </a:r>
            <a:r>
              <a:rPr lang="zh-TW" altLang="en-US" sz="1000" b="1" smtClean="0">
                <a:solidFill>
                  <a:srgbClr val="0091EA"/>
                </a:solidFill>
                <a:latin typeface="+mn-ea"/>
                <a:ea typeface="+mn-ea"/>
              </a:rPr>
              <a:t>「新一代網路技術」課程</a:t>
            </a:r>
            <a:r>
              <a:rPr lang="zh-TW" altLang="en-US" b="1" smtClean="0">
                <a:solidFill>
                  <a:srgbClr val="0091EA"/>
                </a:solidFill>
                <a:latin typeface="+mn-ea"/>
                <a:ea typeface="+mn-ea"/>
              </a:rPr>
              <a:t>	</a:t>
            </a:r>
            <a:r>
              <a:rPr lang="zh-TW" altLang="en-US" smtClean="0">
                <a:latin typeface="+mn-ea"/>
                <a:ea typeface="+mn-ea"/>
              </a:rPr>
              <a:t>				</a:t>
            </a:r>
            <a:r>
              <a:rPr lang="en-US" altLang="zh-TW" smtClean="0">
                <a:latin typeface="+mn-ea"/>
                <a:ea typeface="+mn-ea"/>
              </a:rPr>
              <a:t>	</a:t>
            </a:r>
            <a:fld id="{00000000-1234-1234-1234-123412341234}" type="slidenum">
              <a:rPr lang="en-US" altLang="zh-TW" smtClean="0">
                <a:solidFill>
                  <a:srgbClr val="0091EA"/>
                </a:solidFill>
                <a:latin typeface="+mn-ea"/>
                <a:ea typeface="+mn-ea"/>
              </a:rPr>
              <a:pPr algn="l"/>
              <a:t>21</a:t>
            </a:fld>
            <a:endParaRPr lang="zh-TW" altLang="en-US" dirty="0" smtClean="0">
              <a:solidFill>
                <a:srgbClr val="0091EA"/>
              </a:solidFill>
              <a:latin typeface="+mn-ea"/>
              <a:ea typeface="+mn-ea"/>
            </a:endParaRPr>
          </a:p>
        </p:txBody>
      </p:sp>
      <p:sp>
        <p:nvSpPr>
          <p:cNvPr id="5" name="標題 1"/>
          <p:cNvSpPr>
            <a:spLocks noGrp="1"/>
          </p:cNvSpPr>
          <p:nvPr>
            <p:ph type="title"/>
          </p:nvPr>
        </p:nvSpPr>
        <p:spPr>
          <a:xfrm>
            <a:off x="748828" y="179953"/>
            <a:ext cx="7571700" cy="936900"/>
          </a:xfrm>
        </p:spPr>
        <p:txBody>
          <a:bodyPr/>
          <a:lstStyle/>
          <a:p>
            <a:r>
              <a:rPr lang="zh-TW" altLang="en-US" sz="4000" b="1" dirty="0" smtClean="0">
                <a:latin typeface="+mn-ea"/>
                <a:ea typeface="+mn-ea"/>
              </a:rPr>
              <a:t>章節</a:t>
            </a:r>
            <a:r>
              <a:rPr lang="zh-TW" altLang="en-US" sz="4000" b="1" dirty="0">
                <a:latin typeface="+mn-ea"/>
                <a:ea typeface="+mn-ea"/>
              </a:rPr>
              <a:t>目錄</a:t>
            </a:r>
          </a:p>
        </p:txBody>
      </p:sp>
      <p:grpSp>
        <p:nvGrpSpPr>
          <p:cNvPr id="6" name="Group 46"/>
          <p:cNvGrpSpPr>
            <a:grpSpLocks/>
          </p:cNvGrpSpPr>
          <p:nvPr/>
        </p:nvGrpSpPr>
        <p:grpSpPr bwMode="auto">
          <a:xfrm>
            <a:off x="2013969" y="4634520"/>
            <a:ext cx="5759451" cy="685800"/>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rgbClr val="9C3085"/>
                </a:gs>
                <a:gs pos="50000">
                  <a:schemeClr val="bg1">
                    <a:lumMod val="95000"/>
                  </a:schemeClr>
                </a:gs>
                <a:gs pos="100000">
                  <a:srgbClr val="9C3085"/>
                </a:gs>
              </a:gsLst>
              <a:lin ang="5400000" scaled="1"/>
            </a:gradFill>
            <a:ln w="12700" algn="ctr">
              <a:solidFill>
                <a:schemeClr val="bg1"/>
              </a:solidFill>
              <a:round/>
              <a:headEnd/>
              <a:tailEnd/>
            </a:ln>
            <a:effectLst/>
          </p:spPr>
          <p:txBody>
            <a:bodyPr wrap="none" anchor="ctr"/>
            <a:lstStyle/>
            <a:p>
              <a:pPr algn="r">
                <a:defRPr/>
              </a:pPr>
              <a:endParaRPr kumimoji="0" lang="zh-TW" altLang="en-US">
                <a:latin typeface="+mn-ea"/>
                <a:ea typeface="+mn-ea"/>
              </a:endParaRPr>
            </a:p>
          </p:txBody>
        </p:sp>
        <p:sp>
          <p:nvSpPr>
            <p:cNvPr id="8" name="AutoShape 48"/>
            <p:cNvSpPr>
              <a:spLocks noChangeArrowheads="1"/>
            </p:cNvSpPr>
            <p:nvPr/>
          </p:nvSpPr>
          <p:spPr bwMode="gray">
            <a:xfrm>
              <a:off x="1296" y="1824"/>
              <a:ext cx="432" cy="432"/>
            </a:xfrm>
            <a:prstGeom prst="diamond">
              <a:avLst/>
            </a:prstGeom>
            <a:solidFill>
              <a:srgbClr val="9C3085"/>
            </a:solidFill>
            <a:ln w="25400" algn="ctr">
              <a:solidFill>
                <a:schemeClr val="bg1"/>
              </a:solidFill>
              <a:miter lim="800000"/>
              <a:headEnd/>
              <a:tailEnd/>
            </a:ln>
          </p:spPr>
          <p:txBody>
            <a:bodyPr wrap="none" anchor="ctr"/>
            <a:lstStyle/>
            <a:p>
              <a:pPr algn="r"/>
              <a:endParaRPr kumimoji="0" lang="zh-TW" altLang="en-US">
                <a:latin typeface="+mn-ea"/>
                <a:ea typeface="+mn-ea"/>
              </a:endParaRPr>
            </a:p>
          </p:txBody>
        </p:sp>
        <p:sp>
          <p:nvSpPr>
            <p:cNvPr id="9"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ctr" eaLnBrk="0" hangingPunct="0"/>
              <a:r>
                <a:rPr kumimoji="0" lang="en-US" altLang="zh-TW" sz="2400" dirty="0" smtClean="0">
                  <a:solidFill>
                    <a:schemeClr val="bg1"/>
                  </a:solidFill>
                  <a:latin typeface="+mn-ea"/>
                  <a:ea typeface="+mn-ea"/>
                </a:rPr>
                <a:t>5</a:t>
              </a:r>
              <a:endParaRPr kumimoji="0" lang="en-US" altLang="zh-TW" sz="2400" dirty="0">
                <a:solidFill>
                  <a:schemeClr val="bg1"/>
                </a:solidFill>
                <a:latin typeface="+mn-ea"/>
                <a:ea typeface="+mn-ea"/>
              </a:endParaRPr>
            </a:p>
          </p:txBody>
        </p:sp>
      </p:grpSp>
      <p:sp>
        <p:nvSpPr>
          <p:cNvPr id="10" name="向右箭號 9"/>
          <p:cNvSpPr/>
          <p:nvPr/>
        </p:nvSpPr>
        <p:spPr bwMode="auto">
          <a:xfrm>
            <a:off x="1130779" y="2398945"/>
            <a:ext cx="720725" cy="433387"/>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a:lstStyle/>
          <a:p>
            <a:pPr algn="r">
              <a:defRPr/>
            </a:pPr>
            <a:endParaRPr kumimoji="0" lang="zh-TW" altLang="en-US">
              <a:solidFill>
                <a:schemeClr val="tx1"/>
              </a:solidFill>
              <a:latin typeface="+mn-ea"/>
            </a:endParaRPr>
          </a:p>
        </p:txBody>
      </p:sp>
      <p:grpSp>
        <p:nvGrpSpPr>
          <p:cNvPr id="11" name="Group 46"/>
          <p:cNvGrpSpPr>
            <a:grpSpLocks/>
          </p:cNvGrpSpPr>
          <p:nvPr/>
        </p:nvGrpSpPr>
        <p:grpSpPr bwMode="auto">
          <a:xfrm>
            <a:off x="2014069" y="1507704"/>
            <a:ext cx="5759451" cy="685800"/>
            <a:chOff x="1296" y="1824"/>
            <a:chExt cx="2976" cy="432"/>
          </a:xfrm>
        </p:grpSpPr>
        <p:sp>
          <p:nvSpPr>
            <p:cNvPr id="12"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13"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4" name="Text Box 49"/>
            <p:cNvSpPr txBox="1">
              <a:spLocks noChangeArrowheads="1"/>
            </p:cNvSpPr>
            <p:nvPr/>
          </p:nvSpPr>
          <p:spPr bwMode="gray">
            <a:xfrm>
              <a:off x="1680" y="1945"/>
              <a:ext cx="2555" cy="194"/>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什麼是網路管理</a:t>
              </a:r>
              <a:r>
                <a:rPr lang="en-US" altLang="zh-TW" b="1" dirty="0">
                  <a:latin typeface="+mn-ea"/>
                  <a:ea typeface="+mn-ea"/>
                  <a:cs typeface="Times New Roman" pitchFamily="18" charset="0"/>
                </a:rPr>
                <a:t>?</a:t>
              </a:r>
            </a:p>
          </p:txBody>
        </p:sp>
        <p:sp>
          <p:nvSpPr>
            <p:cNvPr id="15"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a:solidFill>
                    <a:schemeClr val="bg1"/>
                  </a:solidFill>
                  <a:latin typeface="+mn-ea"/>
                  <a:ea typeface="+mn-ea"/>
                </a:rPr>
                <a:t>1</a:t>
              </a:r>
            </a:p>
          </p:txBody>
        </p:sp>
      </p:grpSp>
      <p:grpSp>
        <p:nvGrpSpPr>
          <p:cNvPr id="16" name="Group 51"/>
          <p:cNvGrpSpPr>
            <a:grpSpLocks/>
          </p:cNvGrpSpPr>
          <p:nvPr/>
        </p:nvGrpSpPr>
        <p:grpSpPr bwMode="auto">
          <a:xfrm>
            <a:off x="2014069" y="2289408"/>
            <a:ext cx="5759451" cy="685800"/>
            <a:chOff x="1296" y="1824"/>
            <a:chExt cx="2976" cy="432"/>
          </a:xfrm>
        </p:grpSpPr>
        <p:sp>
          <p:nvSpPr>
            <p:cNvPr id="17"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p:spPr>
          <p:txBody>
            <a:bodyPr wrap="none" anchor="ctr"/>
            <a:lstStyle/>
            <a:p>
              <a:pPr algn="just">
                <a:defRPr/>
              </a:pPr>
              <a:r>
                <a:rPr kumimoji="0" lang="zh-TW" altLang="en-US" dirty="0" smtClean="0">
                  <a:latin typeface="+mn-ea"/>
                  <a:ea typeface="+mn-ea"/>
                </a:rPr>
                <a:t>     </a:t>
              </a:r>
              <a:endParaRPr kumimoji="0" lang="zh-TW" altLang="en-US" dirty="0">
                <a:latin typeface="+mn-ea"/>
                <a:ea typeface="+mn-ea"/>
              </a:endParaRPr>
            </a:p>
          </p:txBody>
        </p:sp>
        <p:sp>
          <p:nvSpPr>
            <p:cNvPr id="18"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9" name="Text Box 54"/>
            <p:cNvSpPr txBox="1">
              <a:spLocks noChangeArrowheads="1"/>
            </p:cNvSpPr>
            <p:nvPr/>
          </p:nvSpPr>
          <p:spPr bwMode="gray">
            <a:xfrm>
              <a:off x="1680" y="1934"/>
              <a:ext cx="2555"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0" name="Text Box 5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a:solidFill>
                    <a:schemeClr val="bg1"/>
                  </a:solidFill>
                  <a:latin typeface="+mn-ea"/>
                  <a:ea typeface="+mn-ea"/>
                </a:rPr>
                <a:t>2</a:t>
              </a:r>
            </a:p>
          </p:txBody>
        </p:sp>
      </p:grpSp>
      <p:grpSp>
        <p:nvGrpSpPr>
          <p:cNvPr id="21" name="Group 56"/>
          <p:cNvGrpSpPr>
            <a:grpSpLocks/>
          </p:cNvGrpSpPr>
          <p:nvPr/>
        </p:nvGrpSpPr>
        <p:grpSpPr bwMode="auto">
          <a:xfrm>
            <a:off x="2015557" y="3071112"/>
            <a:ext cx="5759451" cy="685800"/>
            <a:chOff x="1296" y="1824"/>
            <a:chExt cx="2976" cy="432"/>
          </a:xfrm>
        </p:grpSpPr>
        <p:sp>
          <p:nvSpPr>
            <p:cNvPr id="22" name="AutoShape 57"/>
            <p:cNvSpPr>
              <a:spLocks noChangeArrowheads="1"/>
            </p:cNvSpPr>
            <p:nvPr/>
          </p:nvSpPr>
          <p:spPr bwMode="gray">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headEnd/>
              <a:tailEnd/>
            </a:ln>
            <a:effectLst/>
          </p:spPr>
          <p:txBody>
            <a:bodyPr wrap="none" anchor="ctr"/>
            <a:lstStyle/>
            <a:p>
              <a:pPr algn="just">
                <a:defRPr/>
              </a:pPr>
              <a:endParaRPr kumimoji="0" lang="zh-TW" altLang="en-US" dirty="0">
                <a:latin typeface="+mn-ea"/>
                <a:ea typeface="+mn-ea"/>
              </a:endParaRPr>
            </a:p>
          </p:txBody>
        </p:sp>
        <p:sp>
          <p:nvSpPr>
            <p:cNvPr id="23" name="AutoShape 58"/>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4" name="Text Box 59"/>
            <p:cNvSpPr txBox="1">
              <a:spLocks noChangeArrowheads="1"/>
            </p:cNvSpPr>
            <p:nvPr/>
          </p:nvSpPr>
          <p:spPr bwMode="gray">
            <a:xfrm>
              <a:off x="1680" y="1934"/>
              <a:ext cx="2160"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5" name="Text Box 6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3</a:t>
              </a:r>
              <a:endParaRPr kumimoji="0" lang="en-US" altLang="zh-TW" sz="2400" dirty="0">
                <a:solidFill>
                  <a:schemeClr val="bg1"/>
                </a:solidFill>
                <a:latin typeface="+mn-ea"/>
                <a:ea typeface="+mn-ea"/>
              </a:endParaRPr>
            </a:p>
          </p:txBody>
        </p:sp>
      </p:grpSp>
      <p:grpSp>
        <p:nvGrpSpPr>
          <p:cNvPr id="26" name="Group 61"/>
          <p:cNvGrpSpPr>
            <a:grpSpLocks/>
          </p:cNvGrpSpPr>
          <p:nvPr/>
        </p:nvGrpSpPr>
        <p:grpSpPr bwMode="auto">
          <a:xfrm>
            <a:off x="2015557" y="3852816"/>
            <a:ext cx="5759451" cy="685800"/>
            <a:chOff x="1296" y="1824"/>
            <a:chExt cx="2976" cy="432"/>
          </a:xfrm>
        </p:grpSpPr>
        <p:sp>
          <p:nvSpPr>
            <p:cNvPr id="27" name="AutoShape 62"/>
            <p:cNvSpPr>
              <a:spLocks noChangeArrowheads="1"/>
            </p:cNvSpPr>
            <p:nvPr/>
          </p:nvSpPr>
          <p:spPr bwMode="gray">
            <a:xfrm>
              <a:off x="1536" y="1899"/>
              <a:ext cx="2736" cy="288"/>
            </a:xfrm>
            <a:prstGeom prst="roundRect">
              <a:avLst>
                <a:gd name="adj" fmla="val 16667"/>
              </a:avLst>
            </a:prstGeom>
            <a:gradFill rotWithShape="1">
              <a:gsLst>
                <a:gs pos="0">
                  <a:srgbClr val="3B8AFF"/>
                </a:gs>
                <a:gs pos="50000">
                  <a:schemeClr val="bg1"/>
                </a:gs>
                <a:gs pos="100000">
                  <a:srgbClr val="3B8AFF"/>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28" name="AutoShape 63"/>
            <p:cNvSpPr>
              <a:spLocks noChangeArrowheads="1"/>
            </p:cNvSpPr>
            <p:nvPr/>
          </p:nvSpPr>
          <p:spPr bwMode="gray">
            <a:xfrm>
              <a:off x="1296" y="1824"/>
              <a:ext cx="432" cy="432"/>
            </a:xfrm>
            <a:prstGeom prst="diamond">
              <a:avLst/>
            </a:prstGeom>
            <a:solidFill>
              <a:srgbClr val="3B8AFF"/>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9" name="Text Box 64"/>
            <p:cNvSpPr txBox="1">
              <a:spLocks noChangeArrowheads="1"/>
            </p:cNvSpPr>
            <p:nvPr/>
          </p:nvSpPr>
          <p:spPr bwMode="gray">
            <a:xfrm>
              <a:off x="1667" y="1934"/>
              <a:ext cx="2567"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rPr>
                <a:t> </a:t>
              </a:r>
              <a:endParaRPr kumimoji="0" lang="en-US" altLang="zh-TW" b="1" dirty="0">
                <a:solidFill>
                  <a:srgbClr val="000000"/>
                </a:solidFill>
                <a:latin typeface="+mn-ea"/>
                <a:ea typeface="+mn-ea"/>
              </a:endParaRPr>
            </a:p>
          </p:txBody>
        </p:sp>
        <p:sp>
          <p:nvSpPr>
            <p:cNvPr id="30" name="Text Box 6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4</a:t>
              </a:r>
              <a:endParaRPr kumimoji="0" lang="en-US" altLang="zh-TW" sz="2400" dirty="0">
                <a:solidFill>
                  <a:schemeClr val="bg1"/>
                </a:solidFill>
                <a:latin typeface="+mn-ea"/>
                <a:ea typeface="+mn-ea"/>
              </a:endParaRPr>
            </a:p>
          </p:txBody>
        </p:sp>
      </p:grpSp>
      <p:sp>
        <p:nvSpPr>
          <p:cNvPr id="31" name="Text Box 54"/>
          <p:cNvSpPr txBox="1">
            <a:spLocks noChangeArrowheads="1"/>
          </p:cNvSpPr>
          <p:nvPr/>
        </p:nvSpPr>
        <p:spPr bwMode="gray">
          <a:xfrm>
            <a:off x="2734696" y="4891856"/>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32" name="Text Box 49"/>
          <p:cNvSpPr txBox="1">
            <a:spLocks noChangeArrowheads="1"/>
          </p:cNvSpPr>
          <p:nvPr/>
        </p:nvSpPr>
        <p:spPr bwMode="gray">
          <a:xfrm>
            <a:off x="2757224" y="2472397"/>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為何需要網路管理</a:t>
            </a:r>
            <a:r>
              <a:rPr lang="en-US" altLang="zh-TW" b="1" dirty="0">
                <a:latin typeface="+mn-ea"/>
                <a:ea typeface="+mn-ea"/>
                <a:cs typeface="Times New Roman" pitchFamily="18" charset="0"/>
              </a:rPr>
              <a:t>?</a:t>
            </a:r>
          </a:p>
        </p:txBody>
      </p:sp>
      <p:sp>
        <p:nvSpPr>
          <p:cNvPr id="33" name="Text Box 49"/>
          <p:cNvSpPr txBox="1">
            <a:spLocks noChangeArrowheads="1"/>
          </p:cNvSpPr>
          <p:nvPr/>
        </p:nvSpPr>
        <p:spPr bwMode="gray">
          <a:xfrm>
            <a:off x="2757224" y="3270940"/>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網路功能虛擬化</a:t>
            </a:r>
            <a:r>
              <a:rPr lang="zh-TW" altLang="en-US" sz="1200" b="1" dirty="0">
                <a:latin typeface="+mn-ea"/>
                <a:ea typeface="+mn-ea"/>
                <a:cs typeface="Times New Roman" pitchFamily="18" charset="0"/>
              </a:rPr>
              <a:t>（</a:t>
            </a:r>
            <a:r>
              <a:rPr lang="en-US" altLang="zh-TW" sz="1200" b="1" dirty="0">
                <a:latin typeface="+mn-ea"/>
                <a:ea typeface="+mn-ea"/>
                <a:cs typeface="Times New Roman" pitchFamily="18" charset="0"/>
              </a:rPr>
              <a:t>Network Function Virtualization</a:t>
            </a:r>
            <a:r>
              <a:rPr lang="zh-TW" altLang="en-US" sz="1200" b="1" dirty="0">
                <a:latin typeface="+mn-ea"/>
                <a:ea typeface="+mn-ea"/>
                <a:cs typeface="Times New Roman" pitchFamily="18" charset="0"/>
              </a:rPr>
              <a:t>，</a:t>
            </a:r>
            <a:r>
              <a:rPr lang="en-US" altLang="zh-TW" sz="1200" b="1" dirty="0">
                <a:latin typeface="+mn-ea"/>
                <a:ea typeface="+mn-ea"/>
                <a:cs typeface="Times New Roman" pitchFamily="18" charset="0"/>
              </a:rPr>
              <a:t>NFV</a:t>
            </a:r>
            <a:r>
              <a:rPr lang="zh-TW" altLang="en-US" sz="1200" b="1" dirty="0">
                <a:latin typeface="+mn-ea"/>
                <a:ea typeface="+mn-ea"/>
                <a:cs typeface="Times New Roman" pitchFamily="18" charset="0"/>
              </a:rPr>
              <a:t>）</a:t>
            </a:r>
            <a:endParaRPr lang="zh-TW" altLang="en-US" b="1" dirty="0">
              <a:latin typeface="+mn-ea"/>
              <a:ea typeface="+mn-ea"/>
              <a:cs typeface="Times New Roman" pitchFamily="18" charset="0"/>
            </a:endParaRPr>
          </a:p>
        </p:txBody>
      </p:sp>
      <p:sp>
        <p:nvSpPr>
          <p:cNvPr id="34" name="Text Box 49"/>
          <p:cNvSpPr txBox="1">
            <a:spLocks noChangeArrowheads="1"/>
          </p:cNvSpPr>
          <p:nvPr/>
        </p:nvSpPr>
        <p:spPr bwMode="gray">
          <a:xfrm>
            <a:off x="2757224" y="4052644"/>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軟體定義網路</a:t>
            </a:r>
            <a:r>
              <a:rPr lang="zh-TW" altLang="en-US" sz="1200" b="1" dirty="0">
                <a:latin typeface="+mn-ea"/>
                <a:ea typeface="+mn-ea"/>
                <a:cs typeface="Times New Roman" pitchFamily="18" charset="0"/>
              </a:rPr>
              <a:t>（</a:t>
            </a:r>
            <a:r>
              <a:rPr lang="en-US" altLang="zh-TW" sz="1200" b="1" dirty="0">
                <a:latin typeface="+mn-ea"/>
                <a:ea typeface="+mn-ea"/>
                <a:cs typeface="Times New Roman" pitchFamily="18" charset="0"/>
              </a:rPr>
              <a:t>Software Defined Networking</a:t>
            </a:r>
            <a:r>
              <a:rPr lang="zh-TW" altLang="en-US" sz="1200" b="1" dirty="0">
                <a:latin typeface="+mn-ea"/>
                <a:ea typeface="+mn-ea"/>
                <a:cs typeface="Times New Roman" pitchFamily="18" charset="0"/>
              </a:rPr>
              <a:t>，</a:t>
            </a:r>
            <a:r>
              <a:rPr lang="en-US" altLang="zh-TW" sz="1200" b="1" dirty="0">
                <a:latin typeface="+mn-ea"/>
                <a:ea typeface="+mn-ea"/>
                <a:cs typeface="Times New Roman" pitchFamily="18" charset="0"/>
              </a:rPr>
              <a:t>SDN</a:t>
            </a:r>
            <a:r>
              <a:rPr lang="zh-TW" altLang="en-US" sz="1200" b="1" dirty="0">
                <a:latin typeface="+mn-ea"/>
                <a:ea typeface="+mn-ea"/>
                <a:cs typeface="Times New Roman" pitchFamily="18" charset="0"/>
              </a:rPr>
              <a:t>）</a:t>
            </a:r>
          </a:p>
        </p:txBody>
      </p:sp>
      <p:sp>
        <p:nvSpPr>
          <p:cNvPr id="35" name="Text Box 49"/>
          <p:cNvSpPr txBox="1">
            <a:spLocks noChangeArrowheads="1"/>
          </p:cNvSpPr>
          <p:nvPr/>
        </p:nvSpPr>
        <p:spPr bwMode="gray">
          <a:xfrm>
            <a:off x="2745165" y="4808426"/>
            <a:ext cx="4944689" cy="307777"/>
          </a:xfrm>
          <a:prstGeom prst="rect">
            <a:avLst/>
          </a:prstGeom>
          <a:noFill/>
          <a:ln w="9525" algn="ctr">
            <a:noFill/>
            <a:miter lim="800000"/>
            <a:headEnd/>
            <a:tailEnd/>
          </a:ln>
        </p:spPr>
        <p:txBody>
          <a:bodyPr>
            <a:spAutoFit/>
          </a:bodyPr>
          <a:lstStyle/>
          <a:p>
            <a:pPr algn="just" eaLnBrk="0" hangingPunct="0"/>
            <a:r>
              <a:rPr lang="en-US" altLang="zh-TW" b="1" dirty="0">
                <a:latin typeface="+mn-ea"/>
                <a:ea typeface="+mn-ea"/>
                <a:cs typeface="Times New Roman" pitchFamily="18" charset="0"/>
              </a:rPr>
              <a:t>Cloud RAN </a:t>
            </a:r>
            <a:r>
              <a:rPr lang="en-US" altLang="zh-TW" sz="1200" b="1" dirty="0">
                <a:latin typeface="+mn-ea"/>
                <a:ea typeface="+mn-ea"/>
                <a:cs typeface="Times New Roman" pitchFamily="18" charset="0"/>
              </a:rPr>
              <a:t>(Cloud of Radio Access Network)</a:t>
            </a:r>
          </a:p>
        </p:txBody>
      </p:sp>
      <p:sp>
        <p:nvSpPr>
          <p:cNvPr id="40" name="Text Box 54"/>
          <p:cNvSpPr txBox="1">
            <a:spLocks noChangeArrowheads="1"/>
          </p:cNvSpPr>
          <p:nvPr/>
        </p:nvSpPr>
        <p:spPr bwMode="gray">
          <a:xfrm>
            <a:off x="2734696" y="5625033"/>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Tree>
    <p:extLst>
      <p:ext uri="{BB962C8B-B14F-4D97-AF65-F5344CB8AC3E}">
        <p14:creationId xmlns:p14="http://schemas.microsoft.com/office/powerpoint/2010/main" val="2583555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為何需要網路管理</a:t>
            </a:r>
            <a:r>
              <a:rPr lang="en-US" altLang="zh-TW" dirty="0" smtClean="0"/>
              <a:t>?</a:t>
            </a:r>
            <a:endParaRPr lang="zh-TW" altLang="en-US" dirty="0"/>
          </a:p>
        </p:txBody>
      </p:sp>
      <p:sp>
        <p:nvSpPr>
          <p:cNvPr id="3" name="文字版面配置區 2"/>
          <p:cNvSpPr>
            <a:spLocks noGrp="1"/>
          </p:cNvSpPr>
          <p:nvPr>
            <p:ph type="body" idx="1"/>
          </p:nvPr>
        </p:nvSpPr>
        <p:spPr/>
        <p:txBody>
          <a:bodyPr/>
          <a:lstStyle/>
          <a:p>
            <a:pPr>
              <a:lnSpc>
                <a:spcPct val="200000"/>
              </a:lnSpc>
            </a:pPr>
            <a:r>
              <a:rPr lang="zh-TW" altLang="en-US" dirty="0">
                <a:solidFill>
                  <a:srgbClr val="FF0000"/>
                </a:solidFill>
              </a:rPr>
              <a:t>在過去</a:t>
            </a:r>
            <a:r>
              <a:rPr lang="zh-TW" altLang="en-US" dirty="0"/>
              <a:t>，網路管理工作的主要內容是監視各種裝置是否執行良好</a:t>
            </a:r>
            <a:r>
              <a:rPr lang="zh-TW" altLang="en-US" dirty="0" smtClean="0"/>
              <a:t>；</a:t>
            </a:r>
            <a:endParaRPr lang="en-US" altLang="zh-TW" dirty="0" smtClean="0"/>
          </a:p>
          <a:p>
            <a:pPr>
              <a:lnSpc>
                <a:spcPct val="200000"/>
              </a:lnSpc>
            </a:pPr>
            <a:r>
              <a:rPr lang="zh-TW" altLang="en-US" dirty="0" smtClean="0">
                <a:solidFill>
                  <a:srgbClr val="FF0000"/>
                </a:solidFill>
              </a:rPr>
              <a:t>在</a:t>
            </a:r>
            <a:r>
              <a:rPr lang="zh-TW" altLang="en-US" dirty="0">
                <a:solidFill>
                  <a:srgbClr val="FF0000"/>
                </a:solidFill>
              </a:rPr>
              <a:t>現在</a:t>
            </a:r>
            <a:r>
              <a:rPr lang="zh-TW" altLang="en-US" dirty="0" smtClean="0"/>
              <a:t>，</a:t>
            </a:r>
            <a:r>
              <a:rPr lang="zh-TW" altLang="en-US" dirty="0"/>
              <a:t>給</a:t>
            </a:r>
            <a:r>
              <a:rPr lang="en-US" altLang="zh-TW" dirty="0"/>
              <a:t>IT</a:t>
            </a:r>
            <a:r>
              <a:rPr lang="zh-TW" altLang="en-US" dirty="0"/>
              <a:t>支援團隊帶來大量挑戰的效能管理則成為其任務中最重要的一部分</a:t>
            </a:r>
            <a:r>
              <a:rPr lang="en-US" altLang="zh-TW" dirty="0"/>
              <a:t>——</a:t>
            </a:r>
            <a:r>
              <a:rPr lang="zh-TW" altLang="en-US" dirty="0"/>
              <a:t>特別是對那些世界級的組織來說</a:t>
            </a:r>
            <a:r>
              <a:rPr lang="zh-TW" altLang="en-US" dirty="0" smtClean="0"/>
              <a:t>。</a:t>
            </a:r>
            <a:endParaRPr lang="en-US" altLang="zh-TW" dirty="0" smtClean="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22</a:t>
            </a:fld>
            <a:endParaRPr lang="zh-TW" altLang="en-US" dirty="0" smtClean="0">
              <a:solidFill>
                <a:srgbClr val="0091EA"/>
              </a:solidFill>
            </a:endParaRPr>
          </a:p>
        </p:txBody>
      </p:sp>
    </p:spTree>
    <p:extLst>
      <p:ext uri="{BB962C8B-B14F-4D97-AF65-F5344CB8AC3E}">
        <p14:creationId xmlns:p14="http://schemas.microsoft.com/office/powerpoint/2010/main" val="255704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mn-ea"/>
                <a:ea typeface="+mn-ea"/>
              </a:rPr>
              <a:t>106</a:t>
            </a:r>
            <a:r>
              <a:rPr lang="zh-TW" altLang="en-US" sz="1000" smtClean="0">
                <a:solidFill>
                  <a:srgbClr val="0091EA"/>
                </a:solidFill>
                <a:latin typeface="+mn-ea"/>
                <a:ea typeface="+mn-ea"/>
              </a:rPr>
              <a:t>年度教育部「延續典範科技大學推動產學合作」計畫</a:t>
            </a:r>
            <a:endParaRPr lang="en-US" altLang="zh-TW" sz="1000" smtClean="0">
              <a:solidFill>
                <a:srgbClr val="0091EA"/>
              </a:solidFill>
              <a:latin typeface="+mn-ea"/>
              <a:ea typeface="+mn-ea"/>
            </a:endParaRPr>
          </a:p>
          <a:p>
            <a:pPr algn="l"/>
            <a:r>
              <a:rPr lang="zh-TW" altLang="en-US" sz="1000" smtClean="0">
                <a:solidFill>
                  <a:srgbClr val="0091EA"/>
                </a:solidFill>
                <a:latin typeface="+mn-ea"/>
                <a:ea typeface="+mn-ea"/>
              </a:rPr>
              <a:t>智慧物聯網高階研發人才培育實驗室</a:t>
            </a:r>
            <a:r>
              <a:rPr lang="zh-TW" altLang="en-US" sz="1000" b="1" smtClean="0">
                <a:solidFill>
                  <a:srgbClr val="0091EA"/>
                </a:solidFill>
                <a:latin typeface="+mn-ea"/>
                <a:ea typeface="+mn-ea"/>
              </a:rPr>
              <a:t>「新一代網路技術」課程</a:t>
            </a:r>
            <a:r>
              <a:rPr lang="zh-TW" altLang="en-US" b="1" smtClean="0">
                <a:solidFill>
                  <a:srgbClr val="0091EA"/>
                </a:solidFill>
                <a:latin typeface="+mn-ea"/>
                <a:ea typeface="+mn-ea"/>
              </a:rPr>
              <a:t>	</a:t>
            </a:r>
            <a:r>
              <a:rPr lang="zh-TW" altLang="en-US" smtClean="0">
                <a:latin typeface="+mn-ea"/>
                <a:ea typeface="+mn-ea"/>
              </a:rPr>
              <a:t>				</a:t>
            </a:r>
            <a:r>
              <a:rPr lang="en-US" altLang="zh-TW" smtClean="0">
                <a:latin typeface="+mn-ea"/>
                <a:ea typeface="+mn-ea"/>
              </a:rPr>
              <a:t>	</a:t>
            </a:r>
            <a:fld id="{00000000-1234-1234-1234-123412341234}" type="slidenum">
              <a:rPr lang="en-US" altLang="zh-TW" smtClean="0">
                <a:solidFill>
                  <a:srgbClr val="0091EA"/>
                </a:solidFill>
                <a:latin typeface="+mn-ea"/>
                <a:ea typeface="+mn-ea"/>
              </a:rPr>
              <a:pPr algn="l"/>
              <a:t>23</a:t>
            </a:fld>
            <a:endParaRPr lang="zh-TW" altLang="en-US" dirty="0" smtClean="0">
              <a:solidFill>
                <a:srgbClr val="0091EA"/>
              </a:solidFill>
              <a:latin typeface="+mn-ea"/>
              <a:ea typeface="+mn-ea"/>
            </a:endParaRPr>
          </a:p>
        </p:txBody>
      </p:sp>
      <p:sp>
        <p:nvSpPr>
          <p:cNvPr id="5" name="標題 1"/>
          <p:cNvSpPr>
            <a:spLocks noGrp="1"/>
          </p:cNvSpPr>
          <p:nvPr>
            <p:ph type="title"/>
          </p:nvPr>
        </p:nvSpPr>
        <p:spPr>
          <a:xfrm>
            <a:off x="748828" y="179953"/>
            <a:ext cx="7571700" cy="936900"/>
          </a:xfrm>
        </p:spPr>
        <p:txBody>
          <a:bodyPr/>
          <a:lstStyle/>
          <a:p>
            <a:r>
              <a:rPr lang="zh-TW" altLang="en-US" sz="4000" b="1" dirty="0" smtClean="0">
                <a:latin typeface="+mn-ea"/>
                <a:ea typeface="+mn-ea"/>
              </a:rPr>
              <a:t>章節</a:t>
            </a:r>
            <a:r>
              <a:rPr lang="zh-TW" altLang="en-US" sz="4000" b="1" dirty="0">
                <a:latin typeface="+mn-ea"/>
                <a:ea typeface="+mn-ea"/>
              </a:rPr>
              <a:t>目錄</a:t>
            </a:r>
          </a:p>
        </p:txBody>
      </p:sp>
      <p:grpSp>
        <p:nvGrpSpPr>
          <p:cNvPr id="6" name="Group 46"/>
          <p:cNvGrpSpPr>
            <a:grpSpLocks/>
          </p:cNvGrpSpPr>
          <p:nvPr/>
        </p:nvGrpSpPr>
        <p:grpSpPr bwMode="auto">
          <a:xfrm>
            <a:off x="2013969" y="4634520"/>
            <a:ext cx="5759451" cy="685800"/>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rgbClr val="9C3085"/>
                </a:gs>
                <a:gs pos="50000">
                  <a:schemeClr val="bg1">
                    <a:lumMod val="95000"/>
                  </a:schemeClr>
                </a:gs>
                <a:gs pos="100000">
                  <a:srgbClr val="9C3085"/>
                </a:gs>
              </a:gsLst>
              <a:lin ang="5400000" scaled="1"/>
            </a:gradFill>
            <a:ln w="12700" algn="ctr">
              <a:solidFill>
                <a:schemeClr val="bg1"/>
              </a:solidFill>
              <a:round/>
              <a:headEnd/>
              <a:tailEnd/>
            </a:ln>
            <a:effectLst/>
          </p:spPr>
          <p:txBody>
            <a:bodyPr wrap="none" anchor="ctr"/>
            <a:lstStyle/>
            <a:p>
              <a:pPr algn="r">
                <a:defRPr/>
              </a:pPr>
              <a:endParaRPr kumimoji="0" lang="zh-TW" altLang="en-US">
                <a:latin typeface="+mn-ea"/>
                <a:ea typeface="+mn-ea"/>
              </a:endParaRPr>
            </a:p>
          </p:txBody>
        </p:sp>
        <p:sp>
          <p:nvSpPr>
            <p:cNvPr id="8" name="AutoShape 48"/>
            <p:cNvSpPr>
              <a:spLocks noChangeArrowheads="1"/>
            </p:cNvSpPr>
            <p:nvPr/>
          </p:nvSpPr>
          <p:spPr bwMode="gray">
            <a:xfrm>
              <a:off x="1296" y="1824"/>
              <a:ext cx="432" cy="432"/>
            </a:xfrm>
            <a:prstGeom prst="diamond">
              <a:avLst/>
            </a:prstGeom>
            <a:solidFill>
              <a:srgbClr val="9C3085"/>
            </a:solidFill>
            <a:ln w="25400" algn="ctr">
              <a:solidFill>
                <a:schemeClr val="bg1"/>
              </a:solidFill>
              <a:miter lim="800000"/>
              <a:headEnd/>
              <a:tailEnd/>
            </a:ln>
          </p:spPr>
          <p:txBody>
            <a:bodyPr wrap="none" anchor="ctr"/>
            <a:lstStyle/>
            <a:p>
              <a:pPr algn="r"/>
              <a:endParaRPr kumimoji="0" lang="zh-TW" altLang="en-US">
                <a:latin typeface="+mn-ea"/>
                <a:ea typeface="+mn-ea"/>
              </a:endParaRPr>
            </a:p>
          </p:txBody>
        </p:sp>
        <p:sp>
          <p:nvSpPr>
            <p:cNvPr id="9"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ctr" eaLnBrk="0" hangingPunct="0"/>
              <a:r>
                <a:rPr kumimoji="0" lang="en-US" altLang="zh-TW" sz="2400" dirty="0" smtClean="0">
                  <a:solidFill>
                    <a:schemeClr val="bg1"/>
                  </a:solidFill>
                  <a:latin typeface="+mn-ea"/>
                  <a:ea typeface="+mn-ea"/>
                </a:rPr>
                <a:t>5</a:t>
              </a:r>
              <a:endParaRPr kumimoji="0" lang="en-US" altLang="zh-TW" sz="2400" dirty="0">
                <a:solidFill>
                  <a:schemeClr val="bg1"/>
                </a:solidFill>
                <a:latin typeface="+mn-ea"/>
                <a:ea typeface="+mn-ea"/>
              </a:endParaRPr>
            </a:p>
          </p:txBody>
        </p:sp>
      </p:grpSp>
      <p:sp>
        <p:nvSpPr>
          <p:cNvPr id="10" name="向右箭號 9"/>
          <p:cNvSpPr/>
          <p:nvPr/>
        </p:nvSpPr>
        <p:spPr bwMode="auto">
          <a:xfrm>
            <a:off x="1166706" y="3198113"/>
            <a:ext cx="720725" cy="433387"/>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a:lstStyle/>
          <a:p>
            <a:pPr algn="r">
              <a:defRPr/>
            </a:pPr>
            <a:endParaRPr kumimoji="0" lang="zh-TW" altLang="en-US">
              <a:solidFill>
                <a:schemeClr val="tx1"/>
              </a:solidFill>
              <a:latin typeface="+mn-ea"/>
            </a:endParaRPr>
          </a:p>
        </p:txBody>
      </p:sp>
      <p:grpSp>
        <p:nvGrpSpPr>
          <p:cNvPr id="11" name="Group 46"/>
          <p:cNvGrpSpPr>
            <a:grpSpLocks/>
          </p:cNvGrpSpPr>
          <p:nvPr/>
        </p:nvGrpSpPr>
        <p:grpSpPr bwMode="auto">
          <a:xfrm>
            <a:off x="2014069" y="1507704"/>
            <a:ext cx="5759451" cy="685800"/>
            <a:chOff x="1296" y="1824"/>
            <a:chExt cx="2976" cy="432"/>
          </a:xfrm>
        </p:grpSpPr>
        <p:sp>
          <p:nvSpPr>
            <p:cNvPr id="12"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13"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4" name="Text Box 49"/>
            <p:cNvSpPr txBox="1">
              <a:spLocks noChangeArrowheads="1"/>
            </p:cNvSpPr>
            <p:nvPr/>
          </p:nvSpPr>
          <p:spPr bwMode="gray">
            <a:xfrm>
              <a:off x="1680" y="1945"/>
              <a:ext cx="2555" cy="194"/>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什麼是網路管理</a:t>
              </a:r>
              <a:r>
                <a:rPr lang="en-US" altLang="zh-TW" b="1" dirty="0">
                  <a:latin typeface="+mn-ea"/>
                  <a:ea typeface="+mn-ea"/>
                  <a:cs typeface="Times New Roman" pitchFamily="18" charset="0"/>
                </a:rPr>
                <a:t>?</a:t>
              </a:r>
            </a:p>
          </p:txBody>
        </p:sp>
        <p:sp>
          <p:nvSpPr>
            <p:cNvPr id="15"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a:solidFill>
                    <a:schemeClr val="bg1"/>
                  </a:solidFill>
                  <a:latin typeface="+mn-ea"/>
                  <a:ea typeface="+mn-ea"/>
                </a:rPr>
                <a:t>1</a:t>
              </a:r>
            </a:p>
          </p:txBody>
        </p:sp>
      </p:grpSp>
      <p:grpSp>
        <p:nvGrpSpPr>
          <p:cNvPr id="16" name="Group 51"/>
          <p:cNvGrpSpPr>
            <a:grpSpLocks/>
          </p:cNvGrpSpPr>
          <p:nvPr/>
        </p:nvGrpSpPr>
        <p:grpSpPr bwMode="auto">
          <a:xfrm>
            <a:off x="2014069" y="2289408"/>
            <a:ext cx="5759451" cy="685800"/>
            <a:chOff x="1296" y="1824"/>
            <a:chExt cx="2976" cy="432"/>
          </a:xfrm>
        </p:grpSpPr>
        <p:sp>
          <p:nvSpPr>
            <p:cNvPr id="17"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p:spPr>
          <p:txBody>
            <a:bodyPr wrap="none" anchor="ctr"/>
            <a:lstStyle/>
            <a:p>
              <a:pPr algn="just">
                <a:defRPr/>
              </a:pPr>
              <a:r>
                <a:rPr kumimoji="0" lang="zh-TW" altLang="en-US" dirty="0" smtClean="0">
                  <a:latin typeface="+mn-ea"/>
                  <a:ea typeface="+mn-ea"/>
                </a:rPr>
                <a:t>     </a:t>
              </a:r>
              <a:endParaRPr kumimoji="0" lang="zh-TW" altLang="en-US" dirty="0">
                <a:latin typeface="+mn-ea"/>
                <a:ea typeface="+mn-ea"/>
              </a:endParaRPr>
            </a:p>
          </p:txBody>
        </p:sp>
        <p:sp>
          <p:nvSpPr>
            <p:cNvPr id="18"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9" name="Text Box 54"/>
            <p:cNvSpPr txBox="1">
              <a:spLocks noChangeArrowheads="1"/>
            </p:cNvSpPr>
            <p:nvPr/>
          </p:nvSpPr>
          <p:spPr bwMode="gray">
            <a:xfrm>
              <a:off x="1680" y="1934"/>
              <a:ext cx="2555"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0" name="Text Box 5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a:solidFill>
                    <a:schemeClr val="bg1"/>
                  </a:solidFill>
                  <a:latin typeface="+mn-ea"/>
                  <a:ea typeface="+mn-ea"/>
                </a:rPr>
                <a:t>2</a:t>
              </a:r>
            </a:p>
          </p:txBody>
        </p:sp>
      </p:grpSp>
      <p:grpSp>
        <p:nvGrpSpPr>
          <p:cNvPr id="21" name="Group 56"/>
          <p:cNvGrpSpPr>
            <a:grpSpLocks/>
          </p:cNvGrpSpPr>
          <p:nvPr/>
        </p:nvGrpSpPr>
        <p:grpSpPr bwMode="auto">
          <a:xfrm>
            <a:off x="2015557" y="3071112"/>
            <a:ext cx="5759451" cy="685800"/>
            <a:chOff x="1296" y="1824"/>
            <a:chExt cx="2976" cy="432"/>
          </a:xfrm>
        </p:grpSpPr>
        <p:sp>
          <p:nvSpPr>
            <p:cNvPr id="22" name="AutoShape 57"/>
            <p:cNvSpPr>
              <a:spLocks noChangeArrowheads="1"/>
            </p:cNvSpPr>
            <p:nvPr/>
          </p:nvSpPr>
          <p:spPr bwMode="gray">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headEnd/>
              <a:tailEnd/>
            </a:ln>
            <a:effectLst/>
          </p:spPr>
          <p:txBody>
            <a:bodyPr wrap="none" anchor="ctr"/>
            <a:lstStyle/>
            <a:p>
              <a:pPr algn="just">
                <a:defRPr/>
              </a:pPr>
              <a:endParaRPr kumimoji="0" lang="zh-TW" altLang="en-US" dirty="0">
                <a:latin typeface="+mn-ea"/>
                <a:ea typeface="+mn-ea"/>
              </a:endParaRPr>
            </a:p>
          </p:txBody>
        </p:sp>
        <p:sp>
          <p:nvSpPr>
            <p:cNvPr id="23" name="AutoShape 58"/>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4" name="Text Box 59"/>
            <p:cNvSpPr txBox="1">
              <a:spLocks noChangeArrowheads="1"/>
            </p:cNvSpPr>
            <p:nvPr/>
          </p:nvSpPr>
          <p:spPr bwMode="gray">
            <a:xfrm>
              <a:off x="1680" y="1934"/>
              <a:ext cx="2160"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5" name="Text Box 6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3</a:t>
              </a:r>
              <a:endParaRPr kumimoji="0" lang="en-US" altLang="zh-TW" sz="2400" dirty="0">
                <a:solidFill>
                  <a:schemeClr val="bg1"/>
                </a:solidFill>
                <a:latin typeface="+mn-ea"/>
                <a:ea typeface="+mn-ea"/>
              </a:endParaRPr>
            </a:p>
          </p:txBody>
        </p:sp>
      </p:grpSp>
      <p:grpSp>
        <p:nvGrpSpPr>
          <p:cNvPr id="26" name="Group 61"/>
          <p:cNvGrpSpPr>
            <a:grpSpLocks/>
          </p:cNvGrpSpPr>
          <p:nvPr/>
        </p:nvGrpSpPr>
        <p:grpSpPr bwMode="auto">
          <a:xfrm>
            <a:off x="2015557" y="3852816"/>
            <a:ext cx="5759451" cy="685800"/>
            <a:chOff x="1296" y="1824"/>
            <a:chExt cx="2976" cy="432"/>
          </a:xfrm>
        </p:grpSpPr>
        <p:sp>
          <p:nvSpPr>
            <p:cNvPr id="27" name="AutoShape 62"/>
            <p:cNvSpPr>
              <a:spLocks noChangeArrowheads="1"/>
            </p:cNvSpPr>
            <p:nvPr/>
          </p:nvSpPr>
          <p:spPr bwMode="gray">
            <a:xfrm>
              <a:off x="1536" y="1899"/>
              <a:ext cx="2736" cy="288"/>
            </a:xfrm>
            <a:prstGeom prst="roundRect">
              <a:avLst>
                <a:gd name="adj" fmla="val 16667"/>
              </a:avLst>
            </a:prstGeom>
            <a:gradFill rotWithShape="1">
              <a:gsLst>
                <a:gs pos="0">
                  <a:srgbClr val="3B8AFF"/>
                </a:gs>
                <a:gs pos="50000">
                  <a:schemeClr val="bg1"/>
                </a:gs>
                <a:gs pos="100000">
                  <a:srgbClr val="3B8AFF"/>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28" name="AutoShape 63"/>
            <p:cNvSpPr>
              <a:spLocks noChangeArrowheads="1"/>
            </p:cNvSpPr>
            <p:nvPr/>
          </p:nvSpPr>
          <p:spPr bwMode="gray">
            <a:xfrm>
              <a:off x="1296" y="1824"/>
              <a:ext cx="432" cy="432"/>
            </a:xfrm>
            <a:prstGeom prst="diamond">
              <a:avLst/>
            </a:prstGeom>
            <a:solidFill>
              <a:srgbClr val="3B8AFF"/>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9" name="Text Box 64"/>
            <p:cNvSpPr txBox="1">
              <a:spLocks noChangeArrowheads="1"/>
            </p:cNvSpPr>
            <p:nvPr/>
          </p:nvSpPr>
          <p:spPr bwMode="gray">
            <a:xfrm>
              <a:off x="1667" y="1934"/>
              <a:ext cx="2567"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rPr>
                <a:t> </a:t>
              </a:r>
              <a:endParaRPr kumimoji="0" lang="en-US" altLang="zh-TW" b="1" dirty="0">
                <a:solidFill>
                  <a:srgbClr val="000000"/>
                </a:solidFill>
                <a:latin typeface="+mn-ea"/>
                <a:ea typeface="+mn-ea"/>
              </a:endParaRPr>
            </a:p>
          </p:txBody>
        </p:sp>
        <p:sp>
          <p:nvSpPr>
            <p:cNvPr id="30" name="Text Box 6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4</a:t>
              </a:r>
              <a:endParaRPr kumimoji="0" lang="en-US" altLang="zh-TW" sz="2400" dirty="0">
                <a:solidFill>
                  <a:schemeClr val="bg1"/>
                </a:solidFill>
                <a:latin typeface="+mn-ea"/>
                <a:ea typeface="+mn-ea"/>
              </a:endParaRPr>
            </a:p>
          </p:txBody>
        </p:sp>
      </p:grpSp>
      <p:sp>
        <p:nvSpPr>
          <p:cNvPr id="31" name="Text Box 54"/>
          <p:cNvSpPr txBox="1">
            <a:spLocks noChangeArrowheads="1"/>
          </p:cNvSpPr>
          <p:nvPr/>
        </p:nvSpPr>
        <p:spPr bwMode="gray">
          <a:xfrm>
            <a:off x="2734696" y="4891856"/>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32" name="Text Box 49"/>
          <p:cNvSpPr txBox="1">
            <a:spLocks noChangeArrowheads="1"/>
          </p:cNvSpPr>
          <p:nvPr/>
        </p:nvSpPr>
        <p:spPr bwMode="gray">
          <a:xfrm>
            <a:off x="2757224" y="2472397"/>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為何需要網路管理</a:t>
            </a:r>
            <a:r>
              <a:rPr lang="en-US" altLang="zh-TW" b="1" dirty="0">
                <a:latin typeface="+mn-ea"/>
                <a:ea typeface="+mn-ea"/>
                <a:cs typeface="Times New Roman" pitchFamily="18" charset="0"/>
              </a:rPr>
              <a:t>?</a:t>
            </a:r>
          </a:p>
        </p:txBody>
      </p:sp>
      <p:sp>
        <p:nvSpPr>
          <p:cNvPr id="33" name="Text Box 49"/>
          <p:cNvSpPr txBox="1">
            <a:spLocks noChangeArrowheads="1"/>
          </p:cNvSpPr>
          <p:nvPr/>
        </p:nvSpPr>
        <p:spPr bwMode="gray">
          <a:xfrm>
            <a:off x="2757224" y="3270940"/>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軟體定義網路（</a:t>
            </a:r>
            <a:r>
              <a:rPr lang="en-US" altLang="zh-TW" b="1" dirty="0">
                <a:latin typeface="+mn-ea"/>
                <a:ea typeface="+mn-ea"/>
                <a:cs typeface="Times New Roman" pitchFamily="18" charset="0"/>
              </a:rPr>
              <a:t>Software Defined Networking</a:t>
            </a:r>
            <a:r>
              <a:rPr lang="zh-TW" altLang="en-US" b="1" dirty="0">
                <a:latin typeface="+mn-ea"/>
                <a:ea typeface="+mn-ea"/>
                <a:cs typeface="Times New Roman" pitchFamily="18" charset="0"/>
              </a:rPr>
              <a:t>，</a:t>
            </a:r>
            <a:r>
              <a:rPr lang="en-US" altLang="zh-TW" b="1" dirty="0">
                <a:latin typeface="+mn-ea"/>
                <a:ea typeface="+mn-ea"/>
                <a:cs typeface="Times New Roman" pitchFamily="18" charset="0"/>
              </a:rPr>
              <a:t>SDN</a:t>
            </a:r>
            <a:r>
              <a:rPr lang="zh-TW" altLang="en-US" b="1" dirty="0">
                <a:latin typeface="+mn-ea"/>
                <a:ea typeface="+mn-ea"/>
                <a:cs typeface="Times New Roman" pitchFamily="18" charset="0"/>
              </a:rPr>
              <a:t>）</a:t>
            </a:r>
          </a:p>
        </p:txBody>
      </p:sp>
      <p:sp>
        <p:nvSpPr>
          <p:cNvPr id="34" name="Text Box 49"/>
          <p:cNvSpPr txBox="1">
            <a:spLocks noChangeArrowheads="1"/>
          </p:cNvSpPr>
          <p:nvPr/>
        </p:nvSpPr>
        <p:spPr bwMode="gray">
          <a:xfrm>
            <a:off x="2757224" y="4052644"/>
            <a:ext cx="4944689" cy="492443"/>
          </a:xfrm>
          <a:prstGeom prst="rect">
            <a:avLst/>
          </a:prstGeom>
          <a:noFill/>
          <a:ln w="9525" algn="ctr">
            <a:noFill/>
            <a:miter lim="800000"/>
            <a:headEnd/>
            <a:tailEnd/>
          </a:ln>
        </p:spPr>
        <p:txBody>
          <a:bodyPr>
            <a:spAutoFit/>
          </a:bodyPr>
          <a:lstStyle/>
          <a:p>
            <a:pPr algn="just" eaLnBrk="0" hangingPunct="0"/>
            <a:r>
              <a:rPr lang="zh-TW" altLang="en-US" b="1" dirty="0" smtClean="0">
                <a:latin typeface="+mn-ea"/>
                <a:cs typeface="Times New Roman" pitchFamily="18" charset="0"/>
              </a:rPr>
              <a:t>網路</a:t>
            </a:r>
            <a:r>
              <a:rPr lang="zh-TW" altLang="en-US" b="1" dirty="0">
                <a:latin typeface="+mn-ea"/>
                <a:cs typeface="Times New Roman" pitchFamily="18" charset="0"/>
              </a:rPr>
              <a:t>功能虛擬化</a:t>
            </a:r>
            <a:r>
              <a:rPr lang="zh-TW" altLang="en-US" sz="1200" b="1" dirty="0">
                <a:latin typeface="+mn-ea"/>
                <a:cs typeface="Times New Roman" pitchFamily="18" charset="0"/>
              </a:rPr>
              <a:t>（</a:t>
            </a:r>
            <a:r>
              <a:rPr lang="en-US" altLang="zh-TW" sz="1200" b="1" dirty="0">
                <a:latin typeface="+mn-ea"/>
                <a:cs typeface="Times New Roman" pitchFamily="18" charset="0"/>
              </a:rPr>
              <a:t>Network Function Virtualization</a:t>
            </a:r>
            <a:r>
              <a:rPr lang="zh-TW" altLang="en-US" sz="1200" b="1" dirty="0">
                <a:latin typeface="+mn-ea"/>
                <a:cs typeface="Times New Roman" pitchFamily="18" charset="0"/>
              </a:rPr>
              <a:t>，</a:t>
            </a:r>
            <a:r>
              <a:rPr lang="en-US" altLang="zh-TW" sz="1200" b="1" dirty="0">
                <a:latin typeface="+mn-ea"/>
                <a:cs typeface="Times New Roman" pitchFamily="18" charset="0"/>
              </a:rPr>
              <a:t>NFV</a:t>
            </a:r>
            <a:r>
              <a:rPr lang="zh-TW" altLang="en-US" sz="1200" b="1" dirty="0">
                <a:latin typeface="+mn-ea"/>
                <a:cs typeface="Times New Roman" pitchFamily="18" charset="0"/>
              </a:rPr>
              <a:t>）</a:t>
            </a:r>
            <a:endParaRPr lang="zh-TW" altLang="en-US" b="1" dirty="0">
              <a:latin typeface="+mn-ea"/>
              <a:cs typeface="Times New Roman" pitchFamily="18" charset="0"/>
            </a:endParaRPr>
          </a:p>
          <a:p>
            <a:pPr algn="just" eaLnBrk="0" hangingPunct="0"/>
            <a:endParaRPr lang="zh-TW" altLang="en-US" sz="1200" b="1" dirty="0">
              <a:latin typeface="+mn-ea"/>
              <a:ea typeface="+mn-ea"/>
              <a:cs typeface="Times New Roman" pitchFamily="18" charset="0"/>
            </a:endParaRPr>
          </a:p>
        </p:txBody>
      </p:sp>
      <p:sp>
        <p:nvSpPr>
          <p:cNvPr id="35" name="Text Box 49"/>
          <p:cNvSpPr txBox="1">
            <a:spLocks noChangeArrowheads="1"/>
          </p:cNvSpPr>
          <p:nvPr/>
        </p:nvSpPr>
        <p:spPr bwMode="gray">
          <a:xfrm>
            <a:off x="2745165" y="4808426"/>
            <a:ext cx="4944689" cy="307777"/>
          </a:xfrm>
          <a:prstGeom prst="rect">
            <a:avLst/>
          </a:prstGeom>
          <a:noFill/>
          <a:ln w="9525" algn="ctr">
            <a:noFill/>
            <a:miter lim="800000"/>
            <a:headEnd/>
            <a:tailEnd/>
          </a:ln>
        </p:spPr>
        <p:txBody>
          <a:bodyPr>
            <a:spAutoFit/>
          </a:bodyPr>
          <a:lstStyle/>
          <a:p>
            <a:pPr algn="just" eaLnBrk="0" hangingPunct="0"/>
            <a:r>
              <a:rPr lang="en-US" altLang="zh-TW" b="1" dirty="0">
                <a:latin typeface="+mn-ea"/>
                <a:ea typeface="+mn-ea"/>
                <a:cs typeface="Times New Roman" pitchFamily="18" charset="0"/>
              </a:rPr>
              <a:t>Cloud RAN </a:t>
            </a:r>
            <a:r>
              <a:rPr lang="en-US" altLang="zh-TW" sz="1200" b="1" dirty="0">
                <a:latin typeface="+mn-ea"/>
                <a:ea typeface="+mn-ea"/>
                <a:cs typeface="Times New Roman" pitchFamily="18" charset="0"/>
              </a:rPr>
              <a:t>(Cloud of Radio Access Network)</a:t>
            </a:r>
          </a:p>
        </p:txBody>
      </p:sp>
      <p:sp>
        <p:nvSpPr>
          <p:cNvPr id="40" name="Text Box 54"/>
          <p:cNvSpPr txBox="1">
            <a:spLocks noChangeArrowheads="1"/>
          </p:cNvSpPr>
          <p:nvPr/>
        </p:nvSpPr>
        <p:spPr bwMode="gray">
          <a:xfrm>
            <a:off x="2734696" y="5625033"/>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Tree>
    <p:extLst>
      <p:ext uri="{BB962C8B-B14F-4D97-AF65-F5344CB8AC3E}">
        <p14:creationId xmlns:p14="http://schemas.microsoft.com/office/powerpoint/2010/main" val="42456921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292100"/>
            <a:ext cx="7571700" cy="1220726"/>
          </a:xfrm>
        </p:spPr>
        <p:txBody>
          <a:bodyPr/>
          <a:lstStyle/>
          <a:p>
            <a:r>
              <a:rPr lang="zh-TW" altLang="en-US" dirty="0"/>
              <a:t>軟體定義</a:t>
            </a:r>
            <a:r>
              <a:rPr lang="zh-TW" altLang="en-US" dirty="0" smtClean="0"/>
              <a:t>網路</a:t>
            </a:r>
            <a:r>
              <a:rPr lang="en-US" altLang="zh-TW" dirty="0" smtClean="0"/>
              <a:t/>
            </a:r>
            <a:br>
              <a:rPr lang="en-US" altLang="zh-TW" dirty="0" smtClean="0"/>
            </a:br>
            <a:r>
              <a:rPr lang="en-US" altLang="zh-TW" sz="3200" dirty="0" smtClean="0"/>
              <a:t>Software </a:t>
            </a:r>
            <a:r>
              <a:rPr lang="en-US" altLang="zh-TW" sz="3200" dirty="0"/>
              <a:t>Defined </a:t>
            </a:r>
            <a:r>
              <a:rPr lang="en-US" altLang="zh-TW" sz="3200" dirty="0" smtClean="0"/>
              <a:t>Networking</a:t>
            </a:r>
            <a:r>
              <a:rPr lang="zh-TW" altLang="en-US" sz="3200" dirty="0" smtClean="0"/>
              <a:t>（</a:t>
            </a:r>
            <a:r>
              <a:rPr lang="en-US" altLang="zh-TW" sz="3200" dirty="0" smtClean="0"/>
              <a:t>SDN</a:t>
            </a:r>
            <a:r>
              <a:rPr lang="zh-TW" altLang="en-US" sz="3200" dirty="0" smtClean="0"/>
              <a:t>）</a:t>
            </a:r>
            <a:endParaRPr lang="zh-TW" altLang="en-US" sz="3200" dirty="0"/>
          </a:p>
        </p:txBody>
      </p:sp>
      <p:sp>
        <p:nvSpPr>
          <p:cNvPr id="3" name="文字版面配置區 2"/>
          <p:cNvSpPr>
            <a:spLocks noGrp="1"/>
          </p:cNvSpPr>
          <p:nvPr>
            <p:ph type="body" idx="1"/>
          </p:nvPr>
        </p:nvSpPr>
        <p:spPr>
          <a:xfrm>
            <a:off x="786150" y="1512826"/>
            <a:ext cx="7571700" cy="4764900"/>
          </a:xfrm>
        </p:spPr>
        <p:txBody>
          <a:bodyPr/>
          <a:lstStyle/>
          <a:p>
            <a:r>
              <a:rPr lang="zh-TW" altLang="en-US" dirty="0"/>
              <a:t>是一種新型網路架構</a:t>
            </a:r>
            <a:r>
              <a:rPr lang="zh-TW" altLang="en-US" dirty="0" smtClean="0"/>
              <a:t>。</a:t>
            </a:r>
            <a:endParaRPr lang="en-US" altLang="zh-TW" dirty="0" smtClean="0"/>
          </a:p>
          <a:p>
            <a:endParaRPr lang="en-US" altLang="zh-TW" dirty="0" smtClean="0"/>
          </a:p>
          <a:p>
            <a:r>
              <a:rPr lang="zh-TW" altLang="en-US" dirty="0" smtClean="0"/>
              <a:t>它</a:t>
            </a:r>
            <a:r>
              <a:rPr lang="zh-TW" altLang="en-US" dirty="0"/>
              <a:t>利用</a:t>
            </a:r>
            <a:r>
              <a:rPr lang="en-US" altLang="zh-TW" dirty="0" err="1"/>
              <a:t>OpenFlow</a:t>
            </a:r>
            <a:r>
              <a:rPr lang="zh-TW" altLang="en-US" dirty="0"/>
              <a:t>協定將路由器的控制平面（</a:t>
            </a:r>
            <a:r>
              <a:rPr lang="en-US" altLang="zh-TW" dirty="0"/>
              <a:t>control plane</a:t>
            </a:r>
            <a:r>
              <a:rPr lang="zh-TW" altLang="en-US" dirty="0"/>
              <a:t>）從資料平面（</a:t>
            </a:r>
            <a:r>
              <a:rPr lang="en-US" altLang="zh-TW" dirty="0"/>
              <a:t>data plane</a:t>
            </a:r>
            <a:r>
              <a:rPr lang="zh-TW" altLang="en-US" dirty="0"/>
              <a:t>）中分離，改以軟體方式實作。該架構可使網路管理員在不更動硬體裝置的前提下，以中央控制方式用程式重新規劃網路，為控制網路流量提供了新方案，也為核心網路和應用創新提供了良好平台</a:t>
            </a:r>
            <a:r>
              <a:rPr lang="zh-TW" altLang="en-US" dirty="0" smtClean="0"/>
              <a:t>。</a:t>
            </a:r>
            <a:endParaRPr lang="en-US" altLang="zh-TW" dirty="0" smtClean="0"/>
          </a:p>
          <a:p>
            <a:endParaRPr lang="en-US" altLang="zh-TW" dirty="0" smtClean="0"/>
          </a:p>
          <a:p>
            <a:r>
              <a:rPr lang="en-US" altLang="zh-TW" dirty="0"/>
              <a:t>Facebook</a:t>
            </a:r>
            <a:r>
              <a:rPr lang="zh-TW" altLang="en-US" dirty="0"/>
              <a:t>與</a:t>
            </a:r>
            <a:r>
              <a:rPr lang="en-US" altLang="zh-TW" dirty="0"/>
              <a:t>Google</a:t>
            </a:r>
            <a:r>
              <a:rPr lang="zh-TW" altLang="en-US" dirty="0"/>
              <a:t>都在他們的資料中心中使用</a:t>
            </a:r>
            <a:r>
              <a:rPr lang="en-US" altLang="zh-TW" dirty="0" err="1"/>
              <a:t>OpenFlow</a:t>
            </a:r>
            <a:r>
              <a:rPr lang="zh-TW" altLang="en-US" dirty="0"/>
              <a:t>協定，並成立了開放網路基金會來推動這個</a:t>
            </a:r>
            <a:r>
              <a:rPr lang="zh-TW" altLang="en-US" dirty="0" smtClean="0"/>
              <a:t>技術。</a:t>
            </a:r>
            <a:endParaRPr lang="en-US" altLang="zh-TW" dirty="0" smtClean="0"/>
          </a:p>
          <a:p>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24</a:t>
            </a:fld>
            <a:endParaRPr lang="zh-TW" altLang="en-US" dirty="0" smtClean="0">
              <a:solidFill>
                <a:srgbClr val="0091EA"/>
              </a:solidFill>
            </a:endParaRPr>
          </a:p>
        </p:txBody>
      </p:sp>
      <p:sp>
        <p:nvSpPr>
          <p:cNvPr id="5" name="矩形 4"/>
          <p:cNvSpPr/>
          <p:nvPr/>
        </p:nvSpPr>
        <p:spPr>
          <a:xfrm>
            <a:off x="3773151" y="6457890"/>
            <a:ext cx="4481850" cy="400110"/>
          </a:xfrm>
          <a:prstGeom prst="rect">
            <a:avLst/>
          </a:prstGeom>
        </p:spPr>
        <p:txBody>
          <a:bodyPr wrap="square">
            <a:spAutoFit/>
          </a:bodyPr>
          <a:lstStyle/>
          <a:p>
            <a:r>
              <a:rPr lang="zh-TW" altLang="en-US" sz="1000" dirty="0">
                <a:solidFill>
                  <a:schemeClr val="bg1">
                    <a:lumMod val="65000"/>
                  </a:schemeClr>
                </a:solidFill>
              </a:rPr>
              <a:t>https://zh.wikipedia.org/wiki/%E8%BB%9F%E9%AB%94%E5%AE%9A%E7%BE%A9%E7%B6%B2%E8%B7%AF</a:t>
            </a:r>
          </a:p>
        </p:txBody>
      </p:sp>
    </p:spTree>
    <p:extLst>
      <p:ext uri="{BB962C8B-B14F-4D97-AF65-F5344CB8AC3E}">
        <p14:creationId xmlns:p14="http://schemas.microsoft.com/office/powerpoint/2010/main" val="399497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292100"/>
            <a:ext cx="7571700" cy="1220726"/>
          </a:xfrm>
        </p:spPr>
        <p:txBody>
          <a:bodyPr anchor="ctr"/>
          <a:lstStyle/>
          <a:p>
            <a:r>
              <a:rPr lang="zh-TW" altLang="en-US" dirty="0"/>
              <a:t>軟體定義</a:t>
            </a:r>
            <a:r>
              <a:rPr lang="zh-TW" altLang="en-US" dirty="0" smtClean="0"/>
              <a:t>網路</a:t>
            </a:r>
            <a:r>
              <a:rPr lang="zh-TW" altLang="en-US" dirty="0"/>
              <a:t>架構</a:t>
            </a:r>
            <a:endParaRPr lang="zh-TW" altLang="en-US" sz="3200" dirty="0"/>
          </a:p>
        </p:txBody>
      </p:sp>
      <p:sp>
        <p:nvSpPr>
          <p:cNvPr id="3" name="文字版面配置區 2"/>
          <p:cNvSpPr>
            <a:spLocks noGrp="1"/>
          </p:cNvSpPr>
          <p:nvPr>
            <p:ph type="body" idx="1"/>
          </p:nvPr>
        </p:nvSpPr>
        <p:spPr>
          <a:xfrm>
            <a:off x="786150" y="1271525"/>
            <a:ext cx="7571700" cy="5221349"/>
          </a:xfrm>
        </p:spPr>
        <p:txBody>
          <a:bodyPr/>
          <a:lstStyle/>
          <a:p>
            <a:r>
              <a:rPr lang="en-US" altLang="zh-TW" b="1" dirty="0" smtClean="0"/>
              <a:t>Application </a:t>
            </a:r>
            <a:r>
              <a:rPr lang="en-US" altLang="zh-TW" b="1" dirty="0"/>
              <a:t>Layer</a:t>
            </a:r>
            <a:r>
              <a:rPr lang="zh-TW" altLang="en-US" dirty="0"/>
              <a:t>：定義向使用者提供的服務，</a:t>
            </a:r>
            <a:r>
              <a:rPr lang="en-US" altLang="zh-TW" dirty="0"/>
              <a:t>load </a:t>
            </a:r>
            <a:r>
              <a:rPr lang="en-US" altLang="zh-TW" dirty="0" err="1" smtClean="0"/>
              <a:t>balnce</a:t>
            </a:r>
            <a:r>
              <a:rPr lang="zh-TW" altLang="en-US" dirty="0"/>
              <a:t>、</a:t>
            </a:r>
            <a:r>
              <a:rPr lang="en-US" altLang="zh-TW" dirty="0"/>
              <a:t>security </a:t>
            </a:r>
            <a:r>
              <a:rPr lang="zh-TW" altLang="en-US" dirty="0"/>
              <a:t>、</a:t>
            </a:r>
            <a:r>
              <a:rPr lang="en-US" altLang="zh-TW" dirty="0"/>
              <a:t>monitor</a:t>
            </a:r>
            <a:r>
              <a:rPr lang="zh-TW" altLang="en-US" dirty="0" smtClean="0"/>
              <a:t>等等。</a:t>
            </a:r>
            <a:endParaRPr lang="en-US" altLang="zh-TW" dirty="0" smtClean="0"/>
          </a:p>
          <a:p>
            <a:r>
              <a:rPr lang="en-US" altLang="zh-TW" b="1" dirty="0" smtClean="0"/>
              <a:t>Control </a:t>
            </a:r>
            <a:r>
              <a:rPr lang="en-US" altLang="zh-TW" b="1" dirty="0"/>
              <a:t>Layer</a:t>
            </a:r>
            <a:r>
              <a:rPr lang="zh-TW" altLang="en-US" dirty="0"/>
              <a:t>：</a:t>
            </a:r>
            <a:r>
              <a:rPr lang="en-US" altLang="zh-TW" dirty="0"/>
              <a:t>SDN</a:t>
            </a:r>
            <a:r>
              <a:rPr lang="zh-TW" altLang="en-US" dirty="0"/>
              <a:t>的核心，透過它去</a:t>
            </a:r>
            <a:r>
              <a:rPr lang="zh-TW" altLang="en-US" dirty="0" smtClean="0"/>
              <a:t>控制</a:t>
            </a:r>
            <a:r>
              <a:rPr lang="zh-TW" altLang="en-US" dirty="0" smtClean="0"/>
              <a:t>。</a:t>
            </a:r>
            <a:r>
              <a:rPr lang="en-US" altLang="zh-TW" dirty="0" smtClean="0"/>
              <a:t>Infrastructure </a:t>
            </a:r>
            <a:r>
              <a:rPr lang="en-US" altLang="zh-TW" dirty="0" smtClean="0"/>
              <a:t>Layer</a:t>
            </a:r>
            <a:r>
              <a:rPr lang="zh-TW" altLang="en-US" dirty="0" smtClean="0"/>
              <a:t>。</a:t>
            </a:r>
            <a:endParaRPr lang="en-US" altLang="zh-TW" dirty="0" smtClean="0"/>
          </a:p>
          <a:p>
            <a:r>
              <a:rPr lang="en-US" altLang="zh-TW" b="1" dirty="0" smtClean="0"/>
              <a:t>Infrastructure </a:t>
            </a:r>
            <a:r>
              <a:rPr lang="en-US" altLang="zh-TW" b="1" dirty="0"/>
              <a:t>Layer</a:t>
            </a:r>
            <a:r>
              <a:rPr lang="zh-TW" altLang="en-US" dirty="0"/>
              <a:t>：指基礎的網路設備，如：硬體交換器、</a:t>
            </a:r>
            <a:r>
              <a:rPr lang="en-US" altLang="zh-TW" dirty="0"/>
              <a:t>OVS</a:t>
            </a:r>
            <a:r>
              <a:rPr lang="zh-TW" altLang="en-US" dirty="0"/>
              <a:t>等等，所有的轉接表都存在網路設備</a:t>
            </a:r>
            <a:r>
              <a:rPr lang="zh-TW" altLang="en-US" dirty="0" smtClean="0"/>
              <a:t>當中。</a:t>
            </a:r>
            <a:endParaRPr lang="en-US" altLang="zh-TW" dirty="0" smtClean="0"/>
          </a:p>
          <a:p>
            <a:r>
              <a:rPr lang="zh-TW" altLang="en-US" b="1" dirty="0"/>
              <a:t>南向接口</a:t>
            </a:r>
            <a:r>
              <a:rPr lang="zh-TW" altLang="en-US" dirty="0"/>
              <a:t>（ </a:t>
            </a:r>
            <a:r>
              <a:rPr lang="en-US" altLang="zh-TW" dirty="0"/>
              <a:t>Southbound interface </a:t>
            </a:r>
            <a:r>
              <a:rPr lang="zh-TW" altLang="en-US" dirty="0"/>
              <a:t>）</a:t>
            </a:r>
            <a:r>
              <a:rPr lang="en-US" altLang="zh-TW" dirty="0"/>
              <a:t>: Control Layer </a:t>
            </a:r>
            <a:r>
              <a:rPr lang="zh-TW" altLang="en-US" dirty="0" smtClean="0"/>
              <a:t>與</a:t>
            </a:r>
            <a:r>
              <a:rPr lang="en-US" altLang="zh-TW" dirty="0" smtClean="0"/>
              <a:t>Infrastructure </a:t>
            </a:r>
            <a:r>
              <a:rPr lang="en-US" altLang="zh-TW" dirty="0"/>
              <a:t>Layer </a:t>
            </a:r>
            <a:r>
              <a:rPr lang="zh-TW" altLang="en-US" dirty="0"/>
              <a:t>溝通的介面，主要的協議有 </a:t>
            </a:r>
            <a:r>
              <a:rPr lang="en-US" altLang="zh-TW" dirty="0"/>
              <a:t>: </a:t>
            </a:r>
            <a:r>
              <a:rPr lang="en-US" altLang="zh-TW" dirty="0" err="1"/>
              <a:t>OpenFlow</a:t>
            </a:r>
            <a:r>
              <a:rPr lang="en-US" altLang="zh-TW" dirty="0"/>
              <a:t> , </a:t>
            </a:r>
            <a:r>
              <a:rPr lang="en-US" altLang="zh-TW" dirty="0" err="1"/>
              <a:t>NetConf</a:t>
            </a:r>
            <a:r>
              <a:rPr lang="zh-TW" altLang="en-US" dirty="0"/>
              <a:t>，</a:t>
            </a:r>
            <a:r>
              <a:rPr lang="en-US" altLang="zh-TW" dirty="0"/>
              <a:t>OVSDB</a:t>
            </a:r>
            <a:br>
              <a:rPr lang="en-US" altLang="zh-TW" dirty="0"/>
            </a:br>
            <a:r>
              <a:rPr lang="zh-TW" altLang="en-US" b="1" dirty="0"/>
              <a:t>北向接口</a:t>
            </a:r>
            <a:r>
              <a:rPr lang="zh-TW" altLang="en-US" dirty="0"/>
              <a:t>（ </a:t>
            </a:r>
            <a:r>
              <a:rPr lang="en-US" altLang="zh-TW" dirty="0"/>
              <a:t>Northbound interface </a:t>
            </a:r>
            <a:r>
              <a:rPr lang="zh-TW" altLang="en-US" dirty="0"/>
              <a:t>）</a:t>
            </a:r>
            <a:r>
              <a:rPr lang="en-US" altLang="zh-TW" dirty="0"/>
              <a:t>: </a:t>
            </a:r>
            <a:r>
              <a:rPr lang="en-US" altLang="zh-TW" dirty="0" smtClean="0"/>
              <a:t>Application </a:t>
            </a:r>
            <a:r>
              <a:rPr lang="en-US" altLang="zh-TW" dirty="0"/>
              <a:t>Layer</a:t>
            </a:r>
            <a:r>
              <a:rPr lang="zh-TW" altLang="en-US" dirty="0"/>
              <a:t>與</a:t>
            </a:r>
            <a:r>
              <a:rPr lang="en-US" altLang="zh-TW" dirty="0"/>
              <a:t>Control Layer </a:t>
            </a:r>
            <a:r>
              <a:rPr lang="zh-TW" altLang="en-US" dirty="0"/>
              <a:t>溝通的介面，目前主要使用的是</a:t>
            </a:r>
            <a:r>
              <a:rPr lang="en-US" altLang="zh-TW" dirty="0"/>
              <a:t>REST API</a:t>
            </a:r>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25</a:t>
            </a:fld>
            <a:endParaRPr lang="zh-TW" altLang="en-US" dirty="0" smtClean="0">
              <a:solidFill>
                <a:srgbClr val="0091EA"/>
              </a:solidFill>
            </a:endParaRPr>
          </a:p>
        </p:txBody>
      </p:sp>
      <p:sp>
        <p:nvSpPr>
          <p:cNvPr id="5" name="矩形 4"/>
          <p:cNvSpPr/>
          <p:nvPr/>
        </p:nvSpPr>
        <p:spPr>
          <a:xfrm>
            <a:off x="3773151" y="6457890"/>
            <a:ext cx="4481850" cy="400110"/>
          </a:xfrm>
          <a:prstGeom prst="rect">
            <a:avLst/>
          </a:prstGeom>
        </p:spPr>
        <p:txBody>
          <a:bodyPr wrap="square">
            <a:spAutoFit/>
          </a:bodyPr>
          <a:lstStyle/>
          <a:p>
            <a:r>
              <a:rPr lang="zh-TW" altLang="en-US" sz="1000" dirty="0">
                <a:solidFill>
                  <a:schemeClr val="bg1">
                    <a:lumMod val="65000"/>
                  </a:schemeClr>
                </a:solidFill>
              </a:rPr>
              <a:t>https://zh.wikipedia.org/wiki/%E8%BB%9F%E9%AB%94%E5%AE%9A%E7%BE%A9%E7%B6%B2%E8%B7%AF</a:t>
            </a:r>
          </a:p>
        </p:txBody>
      </p:sp>
    </p:spTree>
    <p:extLst>
      <p:ext uri="{BB962C8B-B14F-4D97-AF65-F5344CB8AC3E}">
        <p14:creationId xmlns:p14="http://schemas.microsoft.com/office/powerpoint/2010/main" val="198330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26</a:t>
            </a:fld>
            <a:endParaRPr lang="zh-TW" altLang="en-US" dirty="0" smtClean="0">
              <a:solidFill>
                <a:srgbClr val="0091EA"/>
              </a:solidFill>
            </a:endParaRPr>
          </a:p>
        </p:txBody>
      </p:sp>
      <p:pic>
        <p:nvPicPr>
          <p:cNvPr id="3076" name="Picture 4" descr="https://i.imgur.com/cHkSED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410826"/>
            <a:ext cx="7429500" cy="575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00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SDN</a:t>
            </a:r>
            <a:r>
              <a:rPr lang="zh-TW" altLang="en-US" dirty="0" smtClean="0"/>
              <a:t>的架構具有那些優勢</a:t>
            </a:r>
            <a:r>
              <a:rPr lang="en-US" altLang="zh-TW" dirty="0" smtClean="0"/>
              <a:t>?</a:t>
            </a:r>
            <a:endParaRPr lang="zh-TW" altLang="en-US" dirty="0"/>
          </a:p>
        </p:txBody>
      </p:sp>
      <p:pic>
        <p:nvPicPr>
          <p:cNvPr id="5" name="圖片 4"/>
          <p:cNvPicPr>
            <a:picLocks noChangeAspect="1"/>
          </p:cNvPicPr>
          <p:nvPr/>
        </p:nvPicPr>
        <p:blipFill>
          <a:blip r:embed="rId3"/>
          <a:stretch>
            <a:fillRect/>
          </a:stretch>
        </p:blipFill>
        <p:spPr>
          <a:xfrm>
            <a:off x="887750" y="1347726"/>
            <a:ext cx="7089773" cy="5145149"/>
          </a:xfrm>
          <a:prstGeom prst="rect">
            <a:avLst/>
          </a:prstGeom>
        </p:spPr>
      </p:pic>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27</a:t>
            </a:fld>
            <a:endParaRPr lang="zh-TW" altLang="en-US" dirty="0" smtClean="0">
              <a:solidFill>
                <a:srgbClr val="0091EA"/>
              </a:solidFill>
            </a:endParaRPr>
          </a:p>
        </p:txBody>
      </p:sp>
    </p:spTree>
    <p:extLst>
      <p:ext uri="{BB962C8B-B14F-4D97-AF65-F5344CB8AC3E}">
        <p14:creationId xmlns:p14="http://schemas.microsoft.com/office/powerpoint/2010/main" val="1118873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301288"/>
            <a:ext cx="7571700" cy="936900"/>
          </a:xfrm>
        </p:spPr>
        <p:txBody>
          <a:bodyPr/>
          <a:lstStyle/>
          <a:p>
            <a:r>
              <a:rPr lang="en-US" altLang="zh-TW" dirty="0" smtClean="0"/>
              <a:t>Tools</a:t>
            </a:r>
            <a:r>
              <a:rPr lang="zh-TW" altLang="en-US" dirty="0" smtClean="0"/>
              <a:t>介紹</a:t>
            </a:r>
            <a:endParaRPr lang="zh-TW" altLang="en-US" dirty="0"/>
          </a:p>
        </p:txBody>
      </p:sp>
      <p:sp>
        <p:nvSpPr>
          <p:cNvPr id="3" name="文字版面配置區 2"/>
          <p:cNvSpPr>
            <a:spLocks noGrp="1"/>
          </p:cNvSpPr>
          <p:nvPr>
            <p:ph type="body" idx="1"/>
          </p:nvPr>
        </p:nvSpPr>
        <p:spPr>
          <a:xfrm>
            <a:off x="786150" y="1381063"/>
            <a:ext cx="7571700" cy="4968937"/>
          </a:xfrm>
        </p:spPr>
        <p:txBody>
          <a:bodyPr/>
          <a:lstStyle/>
          <a:p>
            <a:r>
              <a:rPr lang="en-US" altLang="zh-TW" dirty="0" smtClean="0"/>
              <a:t>SDN</a:t>
            </a:r>
            <a:r>
              <a:rPr lang="zh-TW" altLang="en-US" dirty="0" smtClean="0"/>
              <a:t>開放源碼轉案也提供了許多見至</a:t>
            </a:r>
            <a:r>
              <a:rPr lang="en-US" altLang="zh-TW" dirty="0" smtClean="0"/>
              <a:t>SDN</a:t>
            </a:r>
            <a:r>
              <a:rPr lang="zh-TW" altLang="en-US" dirty="0" smtClean="0"/>
              <a:t>或操作</a:t>
            </a:r>
            <a:r>
              <a:rPr lang="en-US" altLang="zh-TW" dirty="0" smtClean="0"/>
              <a:t>SDN</a:t>
            </a:r>
            <a:r>
              <a:rPr lang="zh-TW" altLang="en-US" dirty="0" smtClean="0"/>
              <a:t>實驗的幫助工具。</a:t>
            </a:r>
            <a:endParaRPr lang="en-US" altLang="zh-TW" dirty="0" smtClean="0"/>
          </a:p>
          <a:p>
            <a:r>
              <a:rPr lang="en-US" altLang="zh-TW" sz="2000" dirty="0" smtClean="0"/>
              <a:t>Mininet</a:t>
            </a:r>
          </a:p>
          <a:p>
            <a:pPr lvl="1"/>
            <a:r>
              <a:rPr lang="zh-TW" altLang="en-US" sz="2000" dirty="0"/>
              <a:t>提供 </a:t>
            </a:r>
            <a:r>
              <a:rPr lang="en-US" altLang="zh-TW" sz="2000" dirty="0"/>
              <a:t>SDN </a:t>
            </a:r>
            <a:r>
              <a:rPr lang="zh-TW" altLang="en-US" sz="2000" dirty="0"/>
              <a:t>的模擬環境，使得實驗操作不需實際使用實體的 </a:t>
            </a:r>
            <a:r>
              <a:rPr lang="en-US" altLang="zh-TW" sz="2000" dirty="0"/>
              <a:t>SDN </a:t>
            </a:r>
            <a:r>
              <a:rPr lang="zh-TW" altLang="en-US" sz="2000" dirty="0"/>
              <a:t>環境， 其底層是使用 </a:t>
            </a:r>
            <a:r>
              <a:rPr lang="en-US" altLang="zh-TW" sz="2000" dirty="0"/>
              <a:t>Open </a:t>
            </a:r>
            <a:r>
              <a:rPr lang="en-US" altLang="zh-TW" sz="2000" dirty="0" err="1"/>
              <a:t>vSwitch</a:t>
            </a:r>
            <a:r>
              <a:rPr lang="en-US" altLang="zh-TW" sz="2000" dirty="0"/>
              <a:t> </a:t>
            </a:r>
            <a:r>
              <a:rPr lang="zh-TW" altLang="en-US" sz="2000" dirty="0"/>
              <a:t>來實</a:t>
            </a:r>
            <a:r>
              <a:rPr lang="zh-TW" altLang="en-US" sz="2000" dirty="0" smtClean="0"/>
              <a:t>作。</a:t>
            </a:r>
            <a:endParaRPr lang="en-US" altLang="zh-TW" sz="2000" dirty="0" smtClean="0"/>
          </a:p>
          <a:p>
            <a:r>
              <a:rPr lang="en-US" altLang="zh-TW" sz="2000" dirty="0" err="1" smtClean="0"/>
              <a:t>Flowsim</a:t>
            </a:r>
            <a:endParaRPr lang="en-US" altLang="zh-TW" sz="2000" dirty="0"/>
          </a:p>
          <a:p>
            <a:pPr lvl="1"/>
            <a:r>
              <a:rPr lang="zh-TW" altLang="en-US" sz="2000" dirty="0" smtClean="0"/>
              <a:t>提供</a:t>
            </a:r>
            <a:r>
              <a:rPr lang="zh-TW" altLang="en-US" sz="2000" dirty="0"/>
              <a:t>的功能與 </a:t>
            </a:r>
            <a:r>
              <a:rPr lang="en-US" altLang="zh-TW" sz="2000" dirty="0"/>
              <a:t>Mininet </a:t>
            </a:r>
            <a:r>
              <a:rPr lang="zh-TW" altLang="en-US" sz="2000" dirty="0"/>
              <a:t>大致相同，但可以使用 </a:t>
            </a:r>
            <a:r>
              <a:rPr lang="en-US" altLang="zh-TW" sz="2000" dirty="0"/>
              <a:t>Web UI </a:t>
            </a:r>
            <a:r>
              <a:rPr lang="zh-TW" altLang="en-US" sz="2000" dirty="0"/>
              <a:t>來操作，但</a:t>
            </a:r>
            <a:r>
              <a:rPr lang="zh-TW" altLang="en-US" sz="2000" dirty="0" smtClean="0"/>
              <a:t>主流還是 </a:t>
            </a:r>
            <a:r>
              <a:rPr lang="en-US" altLang="zh-TW" sz="2000" dirty="0"/>
              <a:t>Mininet </a:t>
            </a:r>
            <a:r>
              <a:rPr lang="zh-TW" altLang="en-US" sz="2000" dirty="0"/>
              <a:t>使用者較多。 </a:t>
            </a:r>
            <a:endParaRPr lang="en-US" altLang="zh-TW" sz="2000" dirty="0" smtClean="0"/>
          </a:p>
          <a:p>
            <a:r>
              <a:rPr lang="en-US" altLang="zh-TW" sz="2000" dirty="0" err="1" smtClean="0"/>
              <a:t>WireShark</a:t>
            </a:r>
            <a:endParaRPr lang="en-US" altLang="zh-TW" sz="2000" dirty="0" smtClean="0"/>
          </a:p>
          <a:p>
            <a:pPr lvl="1"/>
            <a:r>
              <a:rPr lang="zh-TW" altLang="en-US" sz="2000" dirty="0" smtClean="0"/>
              <a:t>提供</a:t>
            </a:r>
            <a:r>
              <a:rPr lang="zh-TW" altLang="en-US" sz="2000" dirty="0"/>
              <a:t>監聽封包的功能，來了解實際封包內容</a:t>
            </a:r>
            <a:r>
              <a:rPr lang="zh-TW" altLang="en-US" sz="2000" dirty="0" smtClean="0"/>
              <a:t>。</a:t>
            </a:r>
            <a:endParaRPr lang="en-US" altLang="zh-TW" sz="2000" dirty="0" smtClean="0"/>
          </a:p>
          <a:p>
            <a:r>
              <a:rPr lang="en-US" altLang="zh-TW" sz="2000" dirty="0" err="1" smtClean="0"/>
              <a:t>OFTest</a:t>
            </a:r>
            <a:endParaRPr lang="en-US" altLang="zh-TW" sz="2000" dirty="0" smtClean="0"/>
          </a:p>
          <a:p>
            <a:pPr lvl="1"/>
            <a:r>
              <a:rPr lang="zh-TW" altLang="en-US" sz="2000" dirty="0" smtClean="0"/>
              <a:t>用以 </a:t>
            </a:r>
            <a:r>
              <a:rPr lang="en-US" altLang="zh-TW" sz="2000" dirty="0" err="1"/>
              <a:t>OpenFlow</a:t>
            </a:r>
            <a:r>
              <a:rPr lang="en-US" altLang="zh-TW" sz="2000" dirty="0"/>
              <a:t> Switch </a:t>
            </a:r>
            <a:r>
              <a:rPr lang="zh-TW" altLang="en-US" sz="2000" dirty="0"/>
              <a:t>的評測，確認 </a:t>
            </a:r>
            <a:r>
              <a:rPr lang="en-US" altLang="zh-TW" sz="2000" dirty="0"/>
              <a:t>Switch </a:t>
            </a:r>
            <a:r>
              <a:rPr lang="zh-TW" altLang="en-US" sz="2000" dirty="0"/>
              <a:t>是否符合 </a:t>
            </a:r>
            <a:r>
              <a:rPr lang="en-US" altLang="zh-TW" sz="2000" dirty="0" err="1"/>
              <a:t>OpenFlow</a:t>
            </a:r>
            <a:r>
              <a:rPr lang="en-US" altLang="zh-TW" sz="2000" dirty="0"/>
              <a:t> </a:t>
            </a:r>
            <a:r>
              <a:rPr lang="zh-TW" altLang="en-US" sz="2000" dirty="0"/>
              <a:t>的規格。</a:t>
            </a:r>
          </a:p>
        </p:txBody>
      </p:sp>
      <p:sp>
        <p:nvSpPr>
          <p:cNvPr id="4" name="頁尾版面配置區 3"/>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28</a:t>
            </a:fld>
            <a:endParaRPr lang="zh-TW" altLang="en-US" dirty="0" smtClean="0">
              <a:solidFill>
                <a:srgbClr val="0091EA"/>
              </a:solidFill>
            </a:endParaRPr>
          </a:p>
        </p:txBody>
      </p:sp>
    </p:spTree>
    <p:extLst>
      <p:ext uri="{BB962C8B-B14F-4D97-AF65-F5344CB8AC3E}">
        <p14:creationId xmlns:p14="http://schemas.microsoft.com/office/powerpoint/2010/main" val="2298566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mn-ea"/>
                <a:ea typeface="+mn-ea"/>
              </a:rPr>
              <a:t>106</a:t>
            </a:r>
            <a:r>
              <a:rPr lang="zh-TW" altLang="en-US" sz="1000" smtClean="0">
                <a:solidFill>
                  <a:srgbClr val="0091EA"/>
                </a:solidFill>
                <a:latin typeface="+mn-ea"/>
                <a:ea typeface="+mn-ea"/>
              </a:rPr>
              <a:t>年度教育部「延續典範科技大學推動產學合作」計畫</a:t>
            </a:r>
            <a:endParaRPr lang="en-US" altLang="zh-TW" sz="1000" smtClean="0">
              <a:solidFill>
                <a:srgbClr val="0091EA"/>
              </a:solidFill>
              <a:latin typeface="+mn-ea"/>
              <a:ea typeface="+mn-ea"/>
            </a:endParaRPr>
          </a:p>
          <a:p>
            <a:pPr algn="l"/>
            <a:r>
              <a:rPr lang="zh-TW" altLang="en-US" sz="1000" smtClean="0">
                <a:solidFill>
                  <a:srgbClr val="0091EA"/>
                </a:solidFill>
                <a:latin typeface="+mn-ea"/>
                <a:ea typeface="+mn-ea"/>
              </a:rPr>
              <a:t>智慧物聯網高階研發人才培育實驗室</a:t>
            </a:r>
            <a:r>
              <a:rPr lang="zh-TW" altLang="en-US" sz="1000" b="1" smtClean="0">
                <a:solidFill>
                  <a:srgbClr val="0091EA"/>
                </a:solidFill>
                <a:latin typeface="+mn-ea"/>
                <a:ea typeface="+mn-ea"/>
              </a:rPr>
              <a:t>「新一代網路技術」課程</a:t>
            </a:r>
            <a:r>
              <a:rPr lang="zh-TW" altLang="en-US" b="1" smtClean="0">
                <a:solidFill>
                  <a:srgbClr val="0091EA"/>
                </a:solidFill>
                <a:latin typeface="+mn-ea"/>
                <a:ea typeface="+mn-ea"/>
              </a:rPr>
              <a:t>	</a:t>
            </a:r>
            <a:r>
              <a:rPr lang="zh-TW" altLang="en-US" smtClean="0">
                <a:latin typeface="+mn-ea"/>
                <a:ea typeface="+mn-ea"/>
              </a:rPr>
              <a:t>				</a:t>
            </a:r>
            <a:r>
              <a:rPr lang="en-US" altLang="zh-TW" smtClean="0">
                <a:latin typeface="+mn-ea"/>
                <a:ea typeface="+mn-ea"/>
              </a:rPr>
              <a:t>	</a:t>
            </a:r>
            <a:fld id="{00000000-1234-1234-1234-123412341234}" type="slidenum">
              <a:rPr lang="en-US" altLang="zh-TW" smtClean="0">
                <a:solidFill>
                  <a:srgbClr val="0091EA"/>
                </a:solidFill>
                <a:latin typeface="+mn-ea"/>
                <a:ea typeface="+mn-ea"/>
              </a:rPr>
              <a:pPr algn="l"/>
              <a:t>29</a:t>
            </a:fld>
            <a:endParaRPr lang="zh-TW" altLang="en-US" dirty="0" smtClean="0">
              <a:solidFill>
                <a:srgbClr val="0091EA"/>
              </a:solidFill>
              <a:latin typeface="+mn-ea"/>
              <a:ea typeface="+mn-ea"/>
            </a:endParaRPr>
          </a:p>
        </p:txBody>
      </p:sp>
      <p:sp>
        <p:nvSpPr>
          <p:cNvPr id="5" name="標題 1"/>
          <p:cNvSpPr>
            <a:spLocks noGrp="1"/>
          </p:cNvSpPr>
          <p:nvPr>
            <p:ph type="title"/>
          </p:nvPr>
        </p:nvSpPr>
        <p:spPr>
          <a:xfrm>
            <a:off x="748828" y="179953"/>
            <a:ext cx="7571700" cy="936900"/>
          </a:xfrm>
        </p:spPr>
        <p:txBody>
          <a:bodyPr/>
          <a:lstStyle/>
          <a:p>
            <a:r>
              <a:rPr lang="zh-TW" altLang="en-US" sz="4000" b="1" dirty="0" smtClean="0">
                <a:latin typeface="+mn-ea"/>
                <a:ea typeface="+mn-ea"/>
              </a:rPr>
              <a:t>章節</a:t>
            </a:r>
            <a:r>
              <a:rPr lang="zh-TW" altLang="en-US" sz="4000" b="1" dirty="0">
                <a:latin typeface="+mn-ea"/>
                <a:ea typeface="+mn-ea"/>
              </a:rPr>
              <a:t>目錄</a:t>
            </a:r>
          </a:p>
        </p:txBody>
      </p:sp>
      <p:grpSp>
        <p:nvGrpSpPr>
          <p:cNvPr id="6" name="Group 46"/>
          <p:cNvGrpSpPr>
            <a:grpSpLocks/>
          </p:cNvGrpSpPr>
          <p:nvPr/>
        </p:nvGrpSpPr>
        <p:grpSpPr bwMode="auto">
          <a:xfrm>
            <a:off x="2013969" y="4634520"/>
            <a:ext cx="5759451" cy="685800"/>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rgbClr val="9C3085"/>
                </a:gs>
                <a:gs pos="50000">
                  <a:schemeClr val="bg1">
                    <a:lumMod val="95000"/>
                  </a:schemeClr>
                </a:gs>
                <a:gs pos="100000">
                  <a:srgbClr val="9C3085"/>
                </a:gs>
              </a:gsLst>
              <a:lin ang="5400000" scaled="1"/>
            </a:gradFill>
            <a:ln w="12700" algn="ctr">
              <a:solidFill>
                <a:schemeClr val="bg1"/>
              </a:solidFill>
              <a:round/>
              <a:headEnd/>
              <a:tailEnd/>
            </a:ln>
            <a:effectLst/>
          </p:spPr>
          <p:txBody>
            <a:bodyPr wrap="none" anchor="ctr"/>
            <a:lstStyle/>
            <a:p>
              <a:pPr algn="r">
                <a:defRPr/>
              </a:pPr>
              <a:endParaRPr kumimoji="0" lang="zh-TW" altLang="en-US">
                <a:latin typeface="+mn-ea"/>
                <a:ea typeface="+mn-ea"/>
              </a:endParaRPr>
            </a:p>
          </p:txBody>
        </p:sp>
        <p:sp>
          <p:nvSpPr>
            <p:cNvPr id="8" name="AutoShape 48"/>
            <p:cNvSpPr>
              <a:spLocks noChangeArrowheads="1"/>
            </p:cNvSpPr>
            <p:nvPr/>
          </p:nvSpPr>
          <p:spPr bwMode="gray">
            <a:xfrm>
              <a:off x="1296" y="1824"/>
              <a:ext cx="432" cy="432"/>
            </a:xfrm>
            <a:prstGeom prst="diamond">
              <a:avLst/>
            </a:prstGeom>
            <a:solidFill>
              <a:srgbClr val="9C3085"/>
            </a:solidFill>
            <a:ln w="25400" algn="ctr">
              <a:solidFill>
                <a:schemeClr val="bg1"/>
              </a:solidFill>
              <a:miter lim="800000"/>
              <a:headEnd/>
              <a:tailEnd/>
            </a:ln>
          </p:spPr>
          <p:txBody>
            <a:bodyPr wrap="none" anchor="ctr"/>
            <a:lstStyle/>
            <a:p>
              <a:pPr algn="r"/>
              <a:endParaRPr kumimoji="0" lang="zh-TW" altLang="en-US">
                <a:latin typeface="+mn-ea"/>
                <a:ea typeface="+mn-ea"/>
              </a:endParaRPr>
            </a:p>
          </p:txBody>
        </p:sp>
        <p:sp>
          <p:nvSpPr>
            <p:cNvPr id="9"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ctr" eaLnBrk="0" hangingPunct="0"/>
              <a:r>
                <a:rPr kumimoji="0" lang="en-US" altLang="zh-TW" sz="2400" dirty="0" smtClean="0">
                  <a:solidFill>
                    <a:schemeClr val="bg1"/>
                  </a:solidFill>
                  <a:latin typeface="+mn-ea"/>
                  <a:ea typeface="+mn-ea"/>
                </a:rPr>
                <a:t>5</a:t>
              </a:r>
              <a:endParaRPr kumimoji="0" lang="en-US" altLang="zh-TW" sz="2400" dirty="0">
                <a:solidFill>
                  <a:schemeClr val="bg1"/>
                </a:solidFill>
                <a:latin typeface="+mn-ea"/>
                <a:ea typeface="+mn-ea"/>
              </a:endParaRPr>
            </a:p>
          </p:txBody>
        </p:sp>
      </p:grpSp>
      <p:sp>
        <p:nvSpPr>
          <p:cNvPr id="10" name="向右箭號 9"/>
          <p:cNvSpPr/>
          <p:nvPr/>
        </p:nvSpPr>
        <p:spPr bwMode="auto">
          <a:xfrm>
            <a:off x="1141323" y="3971879"/>
            <a:ext cx="720725" cy="433387"/>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a:lstStyle/>
          <a:p>
            <a:pPr algn="r">
              <a:defRPr/>
            </a:pPr>
            <a:endParaRPr kumimoji="0" lang="zh-TW" altLang="en-US">
              <a:solidFill>
                <a:schemeClr val="tx1"/>
              </a:solidFill>
              <a:latin typeface="+mn-ea"/>
            </a:endParaRPr>
          </a:p>
        </p:txBody>
      </p:sp>
      <p:grpSp>
        <p:nvGrpSpPr>
          <p:cNvPr id="11" name="Group 46"/>
          <p:cNvGrpSpPr>
            <a:grpSpLocks/>
          </p:cNvGrpSpPr>
          <p:nvPr/>
        </p:nvGrpSpPr>
        <p:grpSpPr bwMode="auto">
          <a:xfrm>
            <a:off x="2014069" y="1507704"/>
            <a:ext cx="5759451" cy="685800"/>
            <a:chOff x="1296" y="1824"/>
            <a:chExt cx="2976" cy="432"/>
          </a:xfrm>
        </p:grpSpPr>
        <p:sp>
          <p:nvSpPr>
            <p:cNvPr id="12"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13"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4" name="Text Box 49"/>
            <p:cNvSpPr txBox="1">
              <a:spLocks noChangeArrowheads="1"/>
            </p:cNvSpPr>
            <p:nvPr/>
          </p:nvSpPr>
          <p:spPr bwMode="gray">
            <a:xfrm>
              <a:off x="1680" y="1945"/>
              <a:ext cx="2555" cy="194"/>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什麼是網路管理</a:t>
              </a:r>
              <a:r>
                <a:rPr lang="en-US" altLang="zh-TW" b="1" dirty="0">
                  <a:latin typeface="+mn-ea"/>
                  <a:ea typeface="+mn-ea"/>
                  <a:cs typeface="Times New Roman" pitchFamily="18" charset="0"/>
                </a:rPr>
                <a:t>?</a:t>
              </a:r>
            </a:p>
          </p:txBody>
        </p:sp>
        <p:sp>
          <p:nvSpPr>
            <p:cNvPr id="15"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a:solidFill>
                    <a:schemeClr val="bg1"/>
                  </a:solidFill>
                  <a:latin typeface="+mn-ea"/>
                  <a:ea typeface="+mn-ea"/>
                </a:rPr>
                <a:t>1</a:t>
              </a:r>
            </a:p>
          </p:txBody>
        </p:sp>
      </p:grpSp>
      <p:grpSp>
        <p:nvGrpSpPr>
          <p:cNvPr id="16" name="Group 51"/>
          <p:cNvGrpSpPr>
            <a:grpSpLocks/>
          </p:cNvGrpSpPr>
          <p:nvPr/>
        </p:nvGrpSpPr>
        <p:grpSpPr bwMode="auto">
          <a:xfrm>
            <a:off x="2014069" y="2289408"/>
            <a:ext cx="5759451" cy="685800"/>
            <a:chOff x="1296" y="1824"/>
            <a:chExt cx="2976" cy="432"/>
          </a:xfrm>
        </p:grpSpPr>
        <p:sp>
          <p:nvSpPr>
            <p:cNvPr id="17"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p:spPr>
          <p:txBody>
            <a:bodyPr wrap="none" anchor="ctr"/>
            <a:lstStyle/>
            <a:p>
              <a:pPr algn="just">
                <a:defRPr/>
              </a:pPr>
              <a:r>
                <a:rPr kumimoji="0" lang="zh-TW" altLang="en-US" dirty="0" smtClean="0">
                  <a:latin typeface="+mn-ea"/>
                  <a:ea typeface="+mn-ea"/>
                </a:rPr>
                <a:t>     </a:t>
              </a:r>
              <a:endParaRPr kumimoji="0" lang="zh-TW" altLang="en-US" dirty="0">
                <a:latin typeface="+mn-ea"/>
                <a:ea typeface="+mn-ea"/>
              </a:endParaRPr>
            </a:p>
          </p:txBody>
        </p:sp>
        <p:sp>
          <p:nvSpPr>
            <p:cNvPr id="18"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9" name="Text Box 54"/>
            <p:cNvSpPr txBox="1">
              <a:spLocks noChangeArrowheads="1"/>
            </p:cNvSpPr>
            <p:nvPr/>
          </p:nvSpPr>
          <p:spPr bwMode="gray">
            <a:xfrm>
              <a:off x="1680" y="1934"/>
              <a:ext cx="2555"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0" name="Text Box 5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a:solidFill>
                    <a:schemeClr val="bg1"/>
                  </a:solidFill>
                  <a:latin typeface="+mn-ea"/>
                  <a:ea typeface="+mn-ea"/>
                </a:rPr>
                <a:t>2</a:t>
              </a:r>
            </a:p>
          </p:txBody>
        </p:sp>
      </p:grpSp>
      <p:grpSp>
        <p:nvGrpSpPr>
          <p:cNvPr id="21" name="Group 56"/>
          <p:cNvGrpSpPr>
            <a:grpSpLocks/>
          </p:cNvGrpSpPr>
          <p:nvPr/>
        </p:nvGrpSpPr>
        <p:grpSpPr bwMode="auto">
          <a:xfrm>
            <a:off x="2015557" y="3071112"/>
            <a:ext cx="5759451" cy="685800"/>
            <a:chOff x="1296" y="1824"/>
            <a:chExt cx="2976" cy="432"/>
          </a:xfrm>
        </p:grpSpPr>
        <p:sp>
          <p:nvSpPr>
            <p:cNvPr id="22" name="AutoShape 57"/>
            <p:cNvSpPr>
              <a:spLocks noChangeArrowheads="1"/>
            </p:cNvSpPr>
            <p:nvPr/>
          </p:nvSpPr>
          <p:spPr bwMode="gray">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headEnd/>
              <a:tailEnd/>
            </a:ln>
            <a:effectLst/>
          </p:spPr>
          <p:txBody>
            <a:bodyPr wrap="none" anchor="ctr"/>
            <a:lstStyle/>
            <a:p>
              <a:pPr algn="just">
                <a:defRPr/>
              </a:pPr>
              <a:endParaRPr kumimoji="0" lang="zh-TW" altLang="en-US" dirty="0">
                <a:latin typeface="+mn-ea"/>
                <a:ea typeface="+mn-ea"/>
              </a:endParaRPr>
            </a:p>
          </p:txBody>
        </p:sp>
        <p:sp>
          <p:nvSpPr>
            <p:cNvPr id="23" name="AutoShape 58"/>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4" name="Text Box 59"/>
            <p:cNvSpPr txBox="1">
              <a:spLocks noChangeArrowheads="1"/>
            </p:cNvSpPr>
            <p:nvPr/>
          </p:nvSpPr>
          <p:spPr bwMode="gray">
            <a:xfrm>
              <a:off x="1680" y="1934"/>
              <a:ext cx="2160"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5" name="Text Box 6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3</a:t>
              </a:r>
              <a:endParaRPr kumimoji="0" lang="en-US" altLang="zh-TW" sz="2400" dirty="0">
                <a:solidFill>
                  <a:schemeClr val="bg1"/>
                </a:solidFill>
                <a:latin typeface="+mn-ea"/>
                <a:ea typeface="+mn-ea"/>
              </a:endParaRPr>
            </a:p>
          </p:txBody>
        </p:sp>
      </p:grpSp>
      <p:grpSp>
        <p:nvGrpSpPr>
          <p:cNvPr id="26" name="Group 61"/>
          <p:cNvGrpSpPr>
            <a:grpSpLocks/>
          </p:cNvGrpSpPr>
          <p:nvPr/>
        </p:nvGrpSpPr>
        <p:grpSpPr bwMode="auto">
          <a:xfrm>
            <a:off x="2015557" y="3852816"/>
            <a:ext cx="5759451" cy="685800"/>
            <a:chOff x="1296" y="1824"/>
            <a:chExt cx="2976" cy="432"/>
          </a:xfrm>
        </p:grpSpPr>
        <p:sp>
          <p:nvSpPr>
            <p:cNvPr id="27" name="AutoShape 62"/>
            <p:cNvSpPr>
              <a:spLocks noChangeArrowheads="1"/>
            </p:cNvSpPr>
            <p:nvPr/>
          </p:nvSpPr>
          <p:spPr bwMode="gray">
            <a:xfrm>
              <a:off x="1536" y="1899"/>
              <a:ext cx="2736" cy="288"/>
            </a:xfrm>
            <a:prstGeom prst="roundRect">
              <a:avLst>
                <a:gd name="adj" fmla="val 16667"/>
              </a:avLst>
            </a:prstGeom>
            <a:gradFill rotWithShape="1">
              <a:gsLst>
                <a:gs pos="0">
                  <a:srgbClr val="3B8AFF"/>
                </a:gs>
                <a:gs pos="50000">
                  <a:schemeClr val="bg1"/>
                </a:gs>
                <a:gs pos="100000">
                  <a:srgbClr val="3B8AFF"/>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28" name="AutoShape 63"/>
            <p:cNvSpPr>
              <a:spLocks noChangeArrowheads="1"/>
            </p:cNvSpPr>
            <p:nvPr/>
          </p:nvSpPr>
          <p:spPr bwMode="gray">
            <a:xfrm>
              <a:off x="1296" y="1824"/>
              <a:ext cx="432" cy="432"/>
            </a:xfrm>
            <a:prstGeom prst="diamond">
              <a:avLst/>
            </a:prstGeom>
            <a:solidFill>
              <a:srgbClr val="3B8AFF"/>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9" name="Text Box 64"/>
            <p:cNvSpPr txBox="1">
              <a:spLocks noChangeArrowheads="1"/>
            </p:cNvSpPr>
            <p:nvPr/>
          </p:nvSpPr>
          <p:spPr bwMode="gray">
            <a:xfrm>
              <a:off x="1667" y="1934"/>
              <a:ext cx="2567"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rPr>
                <a:t> </a:t>
              </a:r>
              <a:endParaRPr kumimoji="0" lang="en-US" altLang="zh-TW" b="1" dirty="0">
                <a:solidFill>
                  <a:srgbClr val="000000"/>
                </a:solidFill>
                <a:latin typeface="+mn-ea"/>
                <a:ea typeface="+mn-ea"/>
              </a:endParaRPr>
            </a:p>
          </p:txBody>
        </p:sp>
        <p:sp>
          <p:nvSpPr>
            <p:cNvPr id="30" name="Text Box 6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4</a:t>
              </a:r>
              <a:endParaRPr kumimoji="0" lang="en-US" altLang="zh-TW" sz="2400" dirty="0">
                <a:solidFill>
                  <a:schemeClr val="bg1"/>
                </a:solidFill>
                <a:latin typeface="+mn-ea"/>
                <a:ea typeface="+mn-ea"/>
              </a:endParaRPr>
            </a:p>
          </p:txBody>
        </p:sp>
      </p:grpSp>
      <p:sp>
        <p:nvSpPr>
          <p:cNvPr id="31" name="Text Box 54"/>
          <p:cNvSpPr txBox="1">
            <a:spLocks noChangeArrowheads="1"/>
          </p:cNvSpPr>
          <p:nvPr/>
        </p:nvSpPr>
        <p:spPr bwMode="gray">
          <a:xfrm>
            <a:off x="2734696" y="4891856"/>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32" name="Text Box 49"/>
          <p:cNvSpPr txBox="1">
            <a:spLocks noChangeArrowheads="1"/>
          </p:cNvSpPr>
          <p:nvPr/>
        </p:nvSpPr>
        <p:spPr bwMode="gray">
          <a:xfrm>
            <a:off x="2757224" y="2472397"/>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為何需要網路管理</a:t>
            </a:r>
            <a:r>
              <a:rPr lang="en-US" altLang="zh-TW" b="1" dirty="0">
                <a:latin typeface="+mn-ea"/>
                <a:ea typeface="+mn-ea"/>
                <a:cs typeface="Times New Roman" pitchFamily="18" charset="0"/>
              </a:rPr>
              <a:t>?</a:t>
            </a:r>
          </a:p>
        </p:txBody>
      </p:sp>
      <p:sp>
        <p:nvSpPr>
          <p:cNvPr id="33" name="Text Box 49"/>
          <p:cNvSpPr txBox="1">
            <a:spLocks noChangeArrowheads="1"/>
          </p:cNvSpPr>
          <p:nvPr/>
        </p:nvSpPr>
        <p:spPr bwMode="gray">
          <a:xfrm>
            <a:off x="2757224" y="3270940"/>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軟體定義網路（</a:t>
            </a:r>
            <a:r>
              <a:rPr lang="en-US" altLang="zh-TW" b="1" dirty="0">
                <a:latin typeface="+mn-ea"/>
                <a:ea typeface="+mn-ea"/>
                <a:cs typeface="Times New Roman" pitchFamily="18" charset="0"/>
              </a:rPr>
              <a:t>Software Defined Networking</a:t>
            </a:r>
            <a:r>
              <a:rPr lang="zh-TW" altLang="en-US" b="1" dirty="0">
                <a:latin typeface="+mn-ea"/>
                <a:ea typeface="+mn-ea"/>
                <a:cs typeface="Times New Roman" pitchFamily="18" charset="0"/>
              </a:rPr>
              <a:t>，</a:t>
            </a:r>
            <a:r>
              <a:rPr lang="en-US" altLang="zh-TW" b="1" dirty="0">
                <a:latin typeface="+mn-ea"/>
                <a:ea typeface="+mn-ea"/>
                <a:cs typeface="Times New Roman" pitchFamily="18" charset="0"/>
              </a:rPr>
              <a:t>SDN</a:t>
            </a:r>
            <a:r>
              <a:rPr lang="zh-TW" altLang="en-US" b="1" dirty="0">
                <a:latin typeface="+mn-ea"/>
                <a:ea typeface="+mn-ea"/>
                <a:cs typeface="Times New Roman" pitchFamily="18" charset="0"/>
              </a:rPr>
              <a:t>）</a:t>
            </a:r>
          </a:p>
        </p:txBody>
      </p:sp>
      <p:sp>
        <p:nvSpPr>
          <p:cNvPr id="34" name="Text Box 49"/>
          <p:cNvSpPr txBox="1">
            <a:spLocks noChangeArrowheads="1"/>
          </p:cNvSpPr>
          <p:nvPr/>
        </p:nvSpPr>
        <p:spPr bwMode="gray">
          <a:xfrm>
            <a:off x="2757224" y="4052644"/>
            <a:ext cx="4944689" cy="492443"/>
          </a:xfrm>
          <a:prstGeom prst="rect">
            <a:avLst/>
          </a:prstGeom>
          <a:noFill/>
          <a:ln w="9525" algn="ctr">
            <a:noFill/>
            <a:miter lim="800000"/>
            <a:headEnd/>
            <a:tailEnd/>
          </a:ln>
        </p:spPr>
        <p:txBody>
          <a:bodyPr>
            <a:spAutoFit/>
          </a:bodyPr>
          <a:lstStyle/>
          <a:p>
            <a:pPr algn="just" eaLnBrk="0" hangingPunct="0"/>
            <a:r>
              <a:rPr lang="zh-TW" altLang="en-US" b="1" dirty="0" smtClean="0">
                <a:latin typeface="+mn-ea"/>
                <a:cs typeface="Times New Roman" pitchFamily="18" charset="0"/>
              </a:rPr>
              <a:t>網路</a:t>
            </a:r>
            <a:r>
              <a:rPr lang="zh-TW" altLang="en-US" b="1" dirty="0">
                <a:latin typeface="+mn-ea"/>
                <a:cs typeface="Times New Roman" pitchFamily="18" charset="0"/>
              </a:rPr>
              <a:t>功能虛擬化</a:t>
            </a:r>
            <a:r>
              <a:rPr lang="zh-TW" altLang="en-US" sz="1200" b="1" dirty="0">
                <a:latin typeface="+mn-ea"/>
                <a:cs typeface="Times New Roman" pitchFamily="18" charset="0"/>
              </a:rPr>
              <a:t>（</a:t>
            </a:r>
            <a:r>
              <a:rPr lang="en-US" altLang="zh-TW" sz="1200" b="1" dirty="0">
                <a:latin typeface="+mn-ea"/>
                <a:cs typeface="Times New Roman" pitchFamily="18" charset="0"/>
              </a:rPr>
              <a:t>Network Function Virtualization</a:t>
            </a:r>
            <a:r>
              <a:rPr lang="zh-TW" altLang="en-US" sz="1200" b="1" dirty="0">
                <a:latin typeface="+mn-ea"/>
                <a:cs typeface="Times New Roman" pitchFamily="18" charset="0"/>
              </a:rPr>
              <a:t>，</a:t>
            </a:r>
            <a:r>
              <a:rPr lang="en-US" altLang="zh-TW" sz="1200" b="1" dirty="0">
                <a:latin typeface="+mn-ea"/>
                <a:cs typeface="Times New Roman" pitchFamily="18" charset="0"/>
              </a:rPr>
              <a:t>NFV</a:t>
            </a:r>
            <a:r>
              <a:rPr lang="zh-TW" altLang="en-US" sz="1200" b="1" dirty="0">
                <a:latin typeface="+mn-ea"/>
                <a:cs typeface="Times New Roman" pitchFamily="18" charset="0"/>
              </a:rPr>
              <a:t>）</a:t>
            </a:r>
            <a:endParaRPr lang="zh-TW" altLang="en-US" b="1" dirty="0">
              <a:latin typeface="+mn-ea"/>
              <a:cs typeface="Times New Roman" pitchFamily="18" charset="0"/>
            </a:endParaRPr>
          </a:p>
          <a:p>
            <a:pPr algn="just" eaLnBrk="0" hangingPunct="0"/>
            <a:endParaRPr lang="zh-TW" altLang="en-US" sz="1200" b="1" dirty="0">
              <a:latin typeface="+mn-ea"/>
              <a:ea typeface="+mn-ea"/>
              <a:cs typeface="Times New Roman" pitchFamily="18" charset="0"/>
            </a:endParaRPr>
          </a:p>
        </p:txBody>
      </p:sp>
      <p:sp>
        <p:nvSpPr>
          <p:cNvPr id="35" name="Text Box 49"/>
          <p:cNvSpPr txBox="1">
            <a:spLocks noChangeArrowheads="1"/>
          </p:cNvSpPr>
          <p:nvPr/>
        </p:nvSpPr>
        <p:spPr bwMode="gray">
          <a:xfrm>
            <a:off x="2745165" y="4808426"/>
            <a:ext cx="4944689" cy="307777"/>
          </a:xfrm>
          <a:prstGeom prst="rect">
            <a:avLst/>
          </a:prstGeom>
          <a:noFill/>
          <a:ln w="9525" algn="ctr">
            <a:noFill/>
            <a:miter lim="800000"/>
            <a:headEnd/>
            <a:tailEnd/>
          </a:ln>
        </p:spPr>
        <p:txBody>
          <a:bodyPr>
            <a:spAutoFit/>
          </a:bodyPr>
          <a:lstStyle/>
          <a:p>
            <a:pPr algn="just" eaLnBrk="0" hangingPunct="0"/>
            <a:r>
              <a:rPr lang="en-US" altLang="zh-TW" b="1" dirty="0">
                <a:latin typeface="+mn-ea"/>
                <a:ea typeface="+mn-ea"/>
                <a:cs typeface="Times New Roman" pitchFamily="18" charset="0"/>
              </a:rPr>
              <a:t>Cloud RAN </a:t>
            </a:r>
            <a:r>
              <a:rPr lang="en-US" altLang="zh-TW" sz="1200" b="1" dirty="0">
                <a:latin typeface="+mn-ea"/>
                <a:ea typeface="+mn-ea"/>
                <a:cs typeface="Times New Roman" pitchFamily="18" charset="0"/>
              </a:rPr>
              <a:t>(Cloud of Radio Access Network)</a:t>
            </a:r>
          </a:p>
        </p:txBody>
      </p:sp>
      <p:sp>
        <p:nvSpPr>
          <p:cNvPr id="40" name="Text Box 54"/>
          <p:cNvSpPr txBox="1">
            <a:spLocks noChangeArrowheads="1"/>
          </p:cNvSpPr>
          <p:nvPr/>
        </p:nvSpPr>
        <p:spPr bwMode="gray">
          <a:xfrm>
            <a:off x="2734696" y="5625033"/>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Tree>
    <p:extLst>
      <p:ext uri="{BB962C8B-B14F-4D97-AF65-F5344CB8AC3E}">
        <p14:creationId xmlns:p14="http://schemas.microsoft.com/office/powerpoint/2010/main" val="1812370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mn-ea"/>
                <a:ea typeface="+mn-ea"/>
              </a:rPr>
              <a:t>106</a:t>
            </a:r>
            <a:r>
              <a:rPr lang="zh-TW" altLang="en-US" sz="1000" smtClean="0">
                <a:solidFill>
                  <a:srgbClr val="0091EA"/>
                </a:solidFill>
                <a:latin typeface="+mn-ea"/>
                <a:ea typeface="+mn-ea"/>
              </a:rPr>
              <a:t>年度教育部「延續典範科技大學推動產學合作」計畫</a:t>
            </a:r>
            <a:endParaRPr lang="en-US" altLang="zh-TW" sz="1000" smtClean="0">
              <a:solidFill>
                <a:srgbClr val="0091EA"/>
              </a:solidFill>
              <a:latin typeface="+mn-ea"/>
              <a:ea typeface="+mn-ea"/>
            </a:endParaRPr>
          </a:p>
          <a:p>
            <a:pPr algn="l"/>
            <a:r>
              <a:rPr lang="zh-TW" altLang="en-US" sz="1000" smtClean="0">
                <a:solidFill>
                  <a:srgbClr val="0091EA"/>
                </a:solidFill>
                <a:latin typeface="+mn-ea"/>
                <a:ea typeface="+mn-ea"/>
              </a:rPr>
              <a:t>智慧物聯網高階研發人才培育實驗室</a:t>
            </a:r>
            <a:r>
              <a:rPr lang="zh-TW" altLang="en-US" sz="1000" b="1" smtClean="0">
                <a:solidFill>
                  <a:srgbClr val="0091EA"/>
                </a:solidFill>
                <a:latin typeface="+mn-ea"/>
                <a:ea typeface="+mn-ea"/>
              </a:rPr>
              <a:t>「新一代網路技術」課程</a:t>
            </a:r>
            <a:r>
              <a:rPr lang="zh-TW" altLang="en-US" b="1" smtClean="0">
                <a:solidFill>
                  <a:srgbClr val="0091EA"/>
                </a:solidFill>
                <a:latin typeface="+mn-ea"/>
                <a:ea typeface="+mn-ea"/>
              </a:rPr>
              <a:t>	</a:t>
            </a:r>
            <a:r>
              <a:rPr lang="zh-TW" altLang="en-US" smtClean="0">
                <a:latin typeface="+mn-ea"/>
                <a:ea typeface="+mn-ea"/>
              </a:rPr>
              <a:t>				</a:t>
            </a:r>
            <a:r>
              <a:rPr lang="en-US" altLang="zh-TW" smtClean="0">
                <a:latin typeface="+mn-ea"/>
                <a:ea typeface="+mn-ea"/>
              </a:rPr>
              <a:t>	</a:t>
            </a:r>
            <a:fld id="{00000000-1234-1234-1234-123412341234}" type="slidenum">
              <a:rPr lang="en-US" altLang="zh-TW" smtClean="0">
                <a:solidFill>
                  <a:srgbClr val="0091EA"/>
                </a:solidFill>
                <a:latin typeface="+mn-ea"/>
                <a:ea typeface="+mn-ea"/>
              </a:rPr>
              <a:pPr algn="l"/>
              <a:t>3</a:t>
            </a:fld>
            <a:endParaRPr lang="zh-TW" altLang="en-US" dirty="0" smtClean="0">
              <a:solidFill>
                <a:srgbClr val="0091EA"/>
              </a:solidFill>
              <a:latin typeface="+mn-ea"/>
              <a:ea typeface="+mn-ea"/>
            </a:endParaRPr>
          </a:p>
        </p:txBody>
      </p:sp>
      <p:sp>
        <p:nvSpPr>
          <p:cNvPr id="5" name="標題 1"/>
          <p:cNvSpPr>
            <a:spLocks noGrp="1"/>
          </p:cNvSpPr>
          <p:nvPr>
            <p:ph type="title"/>
          </p:nvPr>
        </p:nvSpPr>
        <p:spPr>
          <a:xfrm>
            <a:off x="748828" y="179953"/>
            <a:ext cx="7571700" cy="936900"/>
          </a:xfrm>
        </p:spPr>
        <p:txBody>
          <a:bodyPr/>
          <a:lstStyle/>
          <a:p>
            <a:r>
              <a:rPr lang="zh-TW" altLang="en-US" sz="4000" b="1" dirty="0" smtClean="0">
                <a:latin typeface="+mn-ea"/>
                <a:ea typeface="+mn-ea"/>
              </a:rPr>
              <a:t>章節</a:t>
            </a:r>
            <a:r>
              <a:rPr lang="zh-TW" altLang="en-US" sz="4000" b="1" dirty="0">
                <a:latin typeface="+mn-ea"/>
                <a:ea typeface="+mn-ea"/>
              </a:rPr>
              <a:t>目錄</a:t>
            </a:r>
          </a:p>
        </p:txBody>
      </p:sp>
      <p:grpSp>
        <p:nvGrpSpPr>
          <p:cNvPr id="6" name="Group 46"/>
          <p:cNvGrpSpPr>
            <a:grpSpLocks/>
          </p:cNvGrpSpPr>
          <p:nvPr/>
        </p:nvGrpSpPr>
        <p:grpSpPr bwMode="auto">
          <a:xfrm>
            <a:off x="2013969" y="4634520"/>
            <a:ext cx="5759451" cy="685800"/>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rgbClr val="9C3085"/>
                </a:gs>
                <a:gs pos="50000">
                  <a:schemeClr val="bg1">
                    <a:lumMod val="95000"/>
                  </a:schemeClr>
                </a:gs>
                <a:gs pos="100000">
                  <a:srgbClr val="9C3085"/>
                </a:gs>
              </a:gsLst>
              <a:lin ang="5400000" scaled="1"/>
            </a:gradFill>
            <a:ln w="12700" algn="ctr">
              <a:solidFill>
                <a:schemeClr val="bg1"/>
              </a:solidFill>
              <a:round/>
              <a:headEnd/>
              <a:tailEnd/>
            </a:ln>
            <a:effectLst/>
          </p:spPr>
          <p:txBody>
            <a:bodyPr wrap="none" anchor="ctr"/>
            <a:lstStyle/>
            <a:p>
              <a:pPr algn="r">
                <a:defRPr/>
              </a:pPr>
              <a:endParaRPr kumimoji="0" lang="zh-TW" altLang="en-US">
                <a:latin typeface="+mn-ea"/>
                <a:ea typeface="+mn-ea"/>
              </a:endParaRPr>
            </a:p>
          </p:txBody>
        </p:sp>
        <p:sp>
          <p:nvSpPr>
            <p:cNvPr id="8" name="AutoShape 48"/>
            <p:cNvSpPr>
              <a:spLocks noChangeArrowheads="1"/>
            </p:cNvSpPr>
            <p:nvPr/>
          </p:nvSpPr>
          <p:spPr bwMode="gray">
            <a:xfrm>
              <a:off x="1296" y="1824"/>
              <a:ext cx="432" cy="432"/>
            </a:xfrm>
            <a:prstGeom prst="diamond">
              <a:avLst/>
            </a:prstGeom>
            <a:solidFill>
              <a:srgbClr val="9C3085"/>
            </a:solidFill>
            <a:ln w="25400" algn="ctr">
              <a:solidFill>
                <a:schemeClr val="bg1"/>
              </a:solidFill>
              <a:miter lim="800000"/>
              <a:headEnd/>
              <a:tailEnd/>
            </a:ln>
          </p:spPr>
          <p:txBody>
            <a:bodyPr wrap="none" anchor="ctr"/>
            <a:lstStyle/>
            <a:p>
              <a:pPr algn="r"/>
              <a:endParaRPr kumimoji="0" lang="zh-TW" altLang="en-US">
                <a:latin typeface="+mn-ea"/>
                <a:ea typeface="+mn-ea"/>
              </a:endParaRPr>
            </a:p>
          </p:txBody>
        </p:sp>
        <p:sp>
          <p:nvSpPr>
            <p:cNvPr id="9"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ctr" eaLnBrk="0" hangingPunct="0"/>
              <a:r>
                <a:rPr kumimoji="0" lang="en-US" altLang="zh-TW" sz="2400" dirty="0" smtClean="0">
                  <a:solidFill>
                    <a:schemeClr val="bg1"/>
                  </a:solidFill>
                  <a:latin typeface="+mn-ea"/>
                  <a:ea typeface="+mn-ea"/>
                </a:rPr>
                <a:t>5</a:t>
              </a:r>
              <a:endParaRPr kumimoji="0" lang="en-US" altLang="zh-TW" sz="2400" dirty="0">
                <a:solidFill>
                  <a:schemeClr val="bg1"/>
                </a:solidFill>
                <a:latin typeface="+mn-ea"/>
                <a:ea typeface="+mn-ea"/>
              </a:endParaRPr>
            </a:p>
          </p:txBody>
        </p:sp>
      </p:grpSp>
      <p:sp>
        <p:nvSpPr>
          <p:cNvPr id="10" name="向右箭號 9"/>
          <p:cNvSpPr/>
          <p:nvPr/>
        </p:nvSpPr>
        <p:spPr bwMode="auto">
          <a:xfrm>
            <a:off x="1221908" y="1633954"/>
            <a:ext cx="720725" cy="433387"/>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a:lstStyle/>
          <a:p>
            <a:pPr algn="r">
              <a:defRPr/>
            </a:pPr>
            <a:endParaRPr kumimoji="0" lang="zh-TW" altLang="en-US">
              <a:solidFill>
                <a:schemeClr val="tx1"/>
              </a:solidFill>
              <a:latin typeface="+mn-ea"/>
            </a:endParaRPr>
          </a:p>
        </p:txBody>
      </p:sp>
      <p:grpSp>
        <p:nvGrpSpPr>
          <p:cNvPr id="11" name="Group 46"/>
          <p:cNvGrpSpPr>
            <a:grpSpLocks/>
          </p:cNvGrpSpPr>
          <p:nvPr/>
        </p:nvGrpSpPr>
        <p:grpSpPr bwMode="auto">
          <a:xfrm>
            <a:off x="2014069" y="1507704"/>
            <a:ext cx="5759451" cy="685800"/>
            <a:chOff x="1296" y="1824"/>
            <a:chExt cx="2976" cy="432"/>
          </a:xfrm>
        </p:grpSpPr>
        <p:sp>
          <p:nvSpPr>
            <p:cNvPr id="12"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13"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4" name="Text Box 49"/>
            <p:cNvSpPr txBox="1">
              <a:spLocks noChangeArrowheads="1"/>
            </p:cNvSpPr>
            <p:nvPr/>
          </p:nvSpPr>
          <p:spPr bwMode="gray">
            <a:xfrm>
              <a:off x="1680" y="1945"/>
              <a:ext cx="2555" cy="194"/>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什麼是網路管理</a:t>
              </a:r>
              <a:r>
                <a:rPr lang="en-US" altLang="zh-TW" b="1" dirty="0">
                  <a:latin typeface="+mn-ea"/>
                  <a:ea typeface="+mn-ea"/>
                  <a:cs typeface="Times New Roman" pitchFamily="18" charset="0"/>
                </a:rPr>
                <a:t>?</a:t>
              </a:r>
            </a:p>
          </p:txBody>
        </p:sp>
        <p:sp>
          <p:nvSpPr>
            <p:cNvPr id="15"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a:solidFill>
                    <a:schemeClr val="bg1"/>
                  </a:solidFill>
                  <a:latin typeface="+mn-ea"/>
                  <a:ea typeface="+mn-ea"/>
                </a:rPr>
                <a:t>1</a:t>
              </a:r>
            </a:p>
          </p:txBody>
        </p:sp>
      </p:grpSp>
      <p:grpSp>
        <p:nvGrpSpPr>
          <p:cNvPr id="16" name="Group 51"/>
          <p:cNvGrpSpPr>
            <a:grpSpLocks/>
          </p:cNvGrpSpPr>
          <p:nvPr/>
        </p:nvGrpSpPr>
        <p:grpSpPr bwMode="auto">
          <a:xfrm>
            <a:off x="2014069" y="2289408"/>
            <a:ext cx="5759451" cy="685800"/>
            <a:chOff x="1296" y="1824"/>
            <a:chExt cx="2976" cy="432"/>
          </a:xfrm>
        </p:grpSpPr>
        <p:sp>
          <p:nvSpPr>
            <p:cNvPr id="17"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p:spPr>
          <p:txBody>
            <a:bodyPr wrap="none" anchor="ctr"/>
            <a:lstStyle/>
            <a:p>
              <a:pPr algn="just">
                <a:defRPr/>
              </a:pPr>
              <a:r>
                <a:rPr kumimoji="0" lang="zh-TW" altLang="en-US" dirty="0" smtClean="0">
                  <a:latin typeface="+mn-ea"/>
                  <a:ea typeface="+mn-ea"/>
                </a:rPr>
                <a:t>     </a:t>
              </a:r>
              <a:endParaRPr kumimoji="0" lang="zh-TW" altLang="en-US" dirty="0">
                <a:latin typeface="+mn-ea"/>
                <a:ea typeface="+mn-ea"/>
              </a:endParaRPr>
            </a:p>
          </p:txBody>
        </p:sp>
        <p:sp>
          <p:nvSpPr>
            <p:cNvPr id="18"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9" name="Text Box 54"/>
            <p:cNvSpPr txBox="1">
              <a:spLocks noChangeArrowheads="1"/>
            </p:cNvSpPr>
            <p:nvPr/>
          </p:nvSpPr>
          <p:spPr bwMode="gray">
            <a:xfrm>
              <a:off x="1680" y="1934"/>
              <a:ext cx="2555"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0" name="Text Box 5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a:solidFill>
                    <a:schemeClr val="bg1"/>
                  </a:solidFill>
                  <a:latin typeface="+mn-ea"/>
                  <a:ea typeface="+mn-ea"/>
                </a:rPr>
                <a:t>2</a:t>
              </a:r>
            </a:p>
          </p:txBody>
        </p:sp>
      </p:grpSp>
      <p:grpSp>
        <p:nvGrpSpPr>
          <p:cNvPr id="21" name="Group 56"/>
          <p:cNvGrpSpPr>
            <a:grpSpLocks/>
          </p:cNvGrpSpPr>
          <p:nvPr/>
        </p:nvGrpSpPr>
        <p:grpSpPr bwMode="auto">
          <a:xfrm>
            <a:off x="2015557" y="3071112"/>
            <a:ext cx="5759451" cy="685800"/>
            <a:chOff x="1296" y="1824"/>
            <a:chExt cx="2976" cy="432"/>
          </a:xfrm>
        </p:grpSpPr>
        <p:sp>
          <p:nvSpPr>
            <p:cNvPr id="22" name="AutoShape 57"/>
            <p:cNvSpPr>
              <a:spLocks noChangeArrowheads="1"/>
            </p:cNvSpPr>
            <p:nvPr/>
          </p:nvSpPr>
          <p:spPr bwMode="gray">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headEnd/>
              <a:tailEnd/>
            </a:ln>
            <a:effectLst/>
          </p:spPr>
          <p:txBody>
            <a:bodyPr wrap="none" anchor="ctr"/>
            <a:lstStyle/>
            <a:p>
              <a:pPr algn="just">
                <a:defRPr/>
              </a:pPr>
              <a:endParaRPr kumimoji="0" lang="zh-TW" altLang="en-US" dirty="0">
                <a:latin typeface="+mn-ea"/>
                <a:ea typeface="+mn-ea"/>
              </a:endParaRPr>
            </a:p>
          </p:txBody>
        </p:sp>
        <p:sp>
          <p:nvSpPr>
            <p:cNvPr id="23" name="AutoShape 58"/>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4" name="Text Box 59"/>
            <p:cNvSpPr txBox="1">
              <a:spLocks noChangeArrowheads="1"/>
            </p:cNvSpPr>
            <p:nvPr/>
          </p:nvSpPr>
          <p:spPr bwMode="gray">
            <a:xfrm>
              <a:off x="1680" y="1934"/>
              <a:ext cx="2160"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5" name="Text Box 6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3</a:t>
              </a:r>
              <a:endParaRPr kumimoji="0" lang="en-US" altLang="zh-TW" sz="2400" dirty="0">
                <a:solidFill>
                  <a:schemeClr val="bg1"/>
                </a:solidFill>
                <a:latin typeface="+mn-ea"/>
                <a:ea typeface="+mn-ea"/>
              </a:endParaRPr>
            </a:p>
          </p:txBody>
        </p:sp>
      </p:grpSp>
      <p:grpSp>
        <p:nvGrpSpPr>
          <p:cNvPr id="26" name="Group 61"/>
          <p:cNvGrpSpPr>
            <a:grpSpLocks/>
          </p:cNvGrpSpPr>
          <p:nvPr/>
        </p:nvGrpSpPr>
        <p:grpSpPr bwMode="auto">
          <a:xfrm>
            <a:off x="2015557" y="3852816"/>
            <a:ext cx="5759451" cy="685800"/>
            <a:chOff x="1296" y="1824"/>
            <a:chExt cx="2976" cy="432"/>
          </a:xfrm>
        </p:grpSpPr>
        <p:sp>
          <p:nvSpPr>
            <p:cNvPr id="27" name="AutoShape 62"/>
            <p:cNvSpPr>
              <a:spLocks noChangeArrowheads="1"/>
            </p:cNvSpPr>
            <p:nvPr/>
          </p:nvSpPr>
          <p:spPr bwMode="gray">
            <a:xfrm>
              <a:off x="1536" y="1899"/>
              <a:ext cx="2736" cy="288"/>
            </a:xfrm>
            <a:prstGeom prst="roundRect">
              <a:avLst>
                <a:gd name="adj" fmla="val 16667"/>
              </a:avLst>
            </a:prstGeom>
            <a:gradFill rotWithShape="1">
              <a:gsLst>
                <a:gs pos="0">
                  <a:srgbClr val="3B8AFF"/>
                </a:gs>
                <a:gs pos="50000">
                  <a:schemeClr val="bg1"/>
                </a:gs>
                <a:gs pos="100000">
                  <a:srgbClr val="3B8AFF"/>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28" name="AutoShape 63"/>
            <p:cNvSpPr>
              <a:spLocks noChangeArrowheads="1"/>
            </p:cNvSpPr>
            <p:nvPr/>
          </p:nvSpPr>
          <p:spPr bwMode="gray">
            <a:xfrm>
              <a:off x="1296" y="1824"/>
              <a:ext cx="432" cy="432"/>
            </a:xfrm>
            <a:prstGeom prst="diamond">
              <a:avLst/>
            </a:prstGeom>
            <a:solidFill>
              <a:srgbClr val="3B8AFF"/>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9" name="Text Box 64"/>
            <p:cNvSpPr txBox="1">
              <a:spLocks noChangeArrowheads="1"/>
            </p:cNvSpPr>
            <p:nvPr/>
          </p:nvSpPr>
          <p:spPr bwMode="gray">
            <a:xfrm>
              <a:off x="1667" y="1934"/>
              <a:ext cx="2567"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rPr>
                <a:t> </a:t>
              </a:r>
              <a:endParaRPr kumimoji="0" lang="en-US" altLang="zh-TW" b="1" dirty="0">
                <a:solidFill>
                  <a:srgbClr val="000000"/>
                </a:solidFill>
                <a:latin typeface="+mn-ea"/>
                <a:ea typeface="+mn-ea"/>
              </a:endParaRPr>
            </a:p>
          </p:txBody>
        </p:sp>
        <p:sp>
          <p:nvSpPr>
            <p:cNvPr id="30" name="Text Box 6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4</a:t>
              </a:r>
              <a:endParaRPr kumimoji="0" lang="en-US" altLang="zh-TW" sz="2400" dirty="0">
                <a:solidFill>
                  <a:schemeClr val="bg1"/>
                </a:solidFill>
                <a:latin typeface="+mn-ea"/>
                <a:ea typeface="+mn-ea"/>
              </a:endParaRPr>
            </a:p>
          </p:txBody>
        </p:sp>
      </p:grpSp>
      <p:sp>
        <p:nvSpPr>
          <p:cNvPr id="31" name="Text Box 54"/>
          <p:cNvSpPr txBox="1">
            <a:spLocks noChangeArrowheads="1"/>
          </p:cNvSpPr>
          <p:nvPr/>
        </p:nvSpPr>
        <p:spPr bwMode="gray">
          <a:xfrm>
            <a:off x="2734696" y="4891856"/>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32" name="Text Box 49"/>
          <p:cNvSpPr txBox="1">
            <a:spLocks noChangeArrowheads="1"/>
          </p:cNvSpPr>
          <p:nvPr/>
        </p:nvSpPr>
        <p:spPr bwMode="gray">
          <a:xfrm>
            <a:off x="2757224" y="2472397"/>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為何需要網路管理</a:t>
            </a:r>
            <a:r>
              <a:rPr lang="en-US" altLang="zh-TW" b="1" dirty="0">
                <a:latin typeface="+mn-ea"/>
                <a:ea typeface="+mn-ea"/>
                <a:cs typeface="Times New Roman" pitchFamily="18" charset="0"/>
              </a:rPr>
              <a:t>?</a:t>
            </a:r>
          </a:p>
        </p:txBody>
      </p:sp>
      <p:sp>
        <p:nvSpPr>
          <p:cNvPr id="33" name="Text Box 49"/>
          <p:cNvSpPr txBox="1">
            <a:spLocks noChangeArrowheads="1"/>
          </p:cNvSpPr>
          <p:nvPr/>
        </p:nvSpPr>
        <p:spPr bwMode="gray">
          <a:xfrm>
            <a:off x="2757224" y="3270940"/>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網路功能虛擬化</a:t>
            </a:r>
            <a:r>
              <a:rPr lang="zh-TW" altLang="en-US" sz="1200" b="1" dirty="0">
                <a:latin typeface="+mn-ea"/>
                <a:ea typeface="+mn-ea"/>
                <a:cs typeface="Times New Roman" pitchFamily="18" charset="0"/>
              </a:rPr>
              <a:t>（</a:t>
            </a:r>
            <a:r>
              <a:rPr lang="en-US" altLang="zh-TW" sz="1200" b="1" dirty="0">
                <a:latin typeface="+mn-ea"/>
                <a:ea typeface="+mn-ea"/>
                <a:cs typeface="Times New Roman" pitchFamily="18" charset="0"/>
              </a:rPr>
              <a:t>Network Function Virtualization</a:t>
            </a:r>
            <a:r>
              <a:rPr lang="zh-TW" altLang="en-US" sz="1200" b="1" dirty="0">
                <a:latin typeface="+mn-ea"/>
                <a:ea typeface="+mn-ea"/>
                <a:cs typeface="Times New Roman" pitchFamily="18" charset="0"/>
              </a:rPr>
              <a:t>，</a:t>
            </a:r>
            <a:r>
              <a:rPr lang="en-US" altLang="zh-TW" sz="1200" b="1" dirty="0">
                <a:latin typeface="+mn-ea"/>
                <a:ea typeface="+mn-ea"/>
                <a:cs typeface="Times New Roman" pitchFamily="18" charset="0"/>
              </a:rPr>
              <a:t>NFV</a:t>
            </a:r>
            <a:r>
              <a:rPr lang="zh-TW" altLang="en-US" sz="1200" b="1" dirty="0">
                <a:latin typeface="+mn-ea"/>
                <a:ea typeface="+mn-ea"/>
                <a:cs typeface="Times New Roman" pitchFamily="18" charset="0"/>
              </a:rPr>
              <a:t>）</a:t>
            </a:r>
            <a:endParaRPr lang="zh-TW" altLang="en-US" b="1" dirty="0">
              <a:latin typeface="+mn-ea"/>
              <a:ea typeface="+mn-ea"/>
              <a:cs typeface="Times New Roman" pitchFamily="18" charset="0"/>
            </a:endParaRPr>
          </a:p>
        </p:txBody>
      </p:sp>
      <p:sp>
        <p:nvSpPr>
          <p:cNvPr id="34" name="Text Box 49"/>
          <p:cNvSpPr txBox="1">
            <a:spLocks noChangeArrowheads="1"/>
          </p:cNvSpPr>
          <p:nvPr/>
        </p:nvSpPr>
        <p:spPr bwMode="gray">
          <a:xfrm>
            <a:off x="2757224" y="4052644"/>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軟體定義網路</a:t>
            </a:r>
            <a:r>
              <a:rPr lang="zh-TW" altLang="en-US" sz="1200" b="1" dirty="0">
                <a:latin typeface="+mn-ea"/>
                <a:ea typeface="+mn-ea"/>
                <a:cs typeface="Times New Roman" pitchFamily="18" charset="0"/>
              </a:rPr>
              <a:t>（</a:t>
            </a:r>
            <a:r>
              <a:rPr lang="en-US" altLang="zh-TW" sz="1200" b="1" dirty="0">
                <a:latin typeface="+mn-ea"/>
                <a:ea typeface="+mn-ea"/>
                <a:cs typeface="Times New Roman" pitchFamily="18" charset="0"/>
              </a:rPr>
              <a:t>Software Defined Networking</a:t>
            </a:r>
            <a:r>
              <a:rPr lang="zh-TW" altLang="en-US" sz="1200" b="1" dirty="0">
                <a:latin typeface="+mn-ea"/>
                <a:ea typeface="+mn-ea"/>
                <a:cs typeface="Times New Roman" pitchFamily="18" charset="0"/>
              </a:rPr>
              <a:t>，</a:t>
            </a:r>
            <a:r>
              <a:rPr lang="en-US" altLang="zh-TW" sz="1200" b="1" dirty="0">
                <a:latin typeface="+mn-ea"/>
                <a:ea typeface="+mn-ea"/>
                <a:cs typeface="Times New Roman" pitchFamily="18" charset="0"/>
              </a:rPr>
              <a:t>SDN</a:t>
            </a:r>
            <a:r>
              <a:rPr lang="zh-TW" altLang="en-US" sz="1200" b="1" dirty="0">
                <a:latin typeface="+mn-ea"/>
                <a:ea typeface="+mn-ea"/>
                <a:cs typeface="Times New Roman" pitchFamily="18" charset="0"/>
              </a:rPr>
              <a:t>）</a:t>
            </a:r>
          </a:p>
        </p:txBody>
      </p:sp>
      <p:sp>
        <p:nvSpPr>
          <p:cNvPr id="35" name="Text Box 49"/>
          <p:cNvSpPr txBox="1">
            <a:spLocks noChangeArrowheads="1"/>
          </p:cNvSpPr>
          <p:nvPr/>
        </p:nvSpPr>
        <p:spPr bwMode="gray">
          <a:xfrm>
            <a:off x="2745165" y="4808426"/>
            <a:ext cx="4944689" cy="307777"/>
          </a:xfrm>
          <a:prstGeom prst="rect">
            <a:avLst/>
          </a:prstGeom>
          <a:noFill/>
          <a:ln w="9525" algn="ctr">
            <a:noFill/>
            <a:miter lim="800000"/>
            <a:headEnd/>
            <a:tailEnd/>
          </a:ln>
        </p:spPr>
        <p:txBody>
          <a:bodyPr>
            <a:spAutoFit/>
          </a:bodyPr>
          <a:lstStyle/>
          <a:p>
            <a:pPr algn="just" eaLnBrk="0" hangingPunct="0"/>
            <a:r>
              <a:rPr lang="en-US" altLang="zh-TW" b="1" dirty="0">
                <a:latin typeface="+mn-ea"/>
                <a:ea typeface="+mn-ea"/>
                <a:cs typeface="Times New Roman" pitchFamily="18" charset="0"/>
              </a:rPr>
              <a:t>Cloud RAN </a:t>
            </a:r>
            <a:r>
              <a:rPr lang="en-US" altLang="zh-TW" sz="1200" b="1" dirty="0">
                <a:latin typeface="+mn-ea"/>
                <a:ea typeface="+mn-ea"/>
                <a:cs typeface="Times New Roman" pitchFamily="18" charset="0"/>
              </a:rPr>
              <a:t>(Cloud of Radio Access Network)</a:t>
            </a:r>
          </a:p>
        </p:txBody>
      </p:sp>
      <p:sp>
        <p:nvSpPr>
          <p:cNvPr id="40" name="Text Box 54"/>
          <p:cNvSpPr txBox="1">
            <a:spLocks noChangeArrowheads="1"/>
          </p:cNvSpPr>
          <p:nvPr/>
        </p:nvSpPr>
        <p:spPr bwMode="gray">
          <a:xfrm>
            <a:off x="2734696" y="5625033"/>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Tree>
    <p:extLst>
      <p:ext uri="{BB962C8B-B14F-4D97-AF65-F5344CB8AC3E}">
        <p14:creationId xmlns:p14="http://schemas.microsoft.com/office/powerpoint/2010/main" val="28102164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330200"/>
            <a:ext cx="7571700" cy="1195326"/>
          </a:xfrm>
        </p:spPr>
        <p:txBody>
          <a:bodyPr/>
          <a:lstStyle/>
          <a:p>
            <a:r>
              <a:rPr lang="zh-TW" altLang="en-US" dirty="0"/>
              <a:t>網路功能虛擬</a:t>
            </a:r>
            <a:r>
              <a:rPr lang="zh-TW" altLang="en-US" dirty="0" smtClean="0"/>
              <a:t>化</a:t>
            </a:r>
            <a:r>
              <a:rPr lang="en-US" altLang="zh-TW" dirty="0"/>
              <a:t/>
            </a:r>
            <a:br>
              <a:rPr lang="en-US" altLang="zh-TW" dirty="0"/>
            </a:br>
            <a:r>
              <a:rPr lang="en-US" altLang="zh-TW" sz="3200" dirty="0" smtClean="0"/>
              <a:t>Network </a:t>
            </a:r>
            <a:r>
              <a:rPr lang="en-US" altLang="zh-TW" sz="3200" dirty="0"/>
              <a:t>Function </a:t>
            </a:r>
            <a:r>
              <a:rPr lang="en-US" altLang="zh-TW" sz="3200" dirty="0" smtClean="0"/>
              <a:t>Virtualization(NFV)</a:t>
            </a:r>
            <a:endParaRPr lang="zh-TW" altLang="en-US" sz="3200" dirty="0"/>
          </a:p>
        </p:txBody>
      </p:sp>
      <p:sp>
        <p:nvSpPr>
          <p:cNvPr id="3" name="文字版面配置區 2"/>
          <p:cNvSpPr>
            <a:spLocks noGrp="1"/>
          </p:cNvSpPr>
          <p:nvPr>
            <p:ph type="body" idx="1"/>
          </p:nvPr>
        </p:nvSpPr>
        <p:spPr/>
        <p:txBody>
          <a:bodyPr/>
          <a:lstStyle/>
          <a:p>
            <a:r>
              <a:rPr lang="zh-TW" altLang="en-US" dirty="0"/>
              <a:t>是一個新的技術，將以往必須建基於</a:t>
            </a:r>
            <a:r>
              <a:rPr lang="zh-TW" altLang="en-US" dirty="0">
                <a:solidFill>
                  <a:srgbClr val="FF0000"/>
                </a:solidFill>
              </a:rPr>
              <a:t>硬件形式</a:t>
            </a:r>
            <a:r>
              <a:rPr lang="zh-TW" altLang="en-US" dirty="0"/>
              <a:t>的各種技術虛擬化，例如負載平衡</a:t>
            </a:r>
            <a:r>
              <a:rPr lang="en-US" altLang="zh-TW" dirty="0"/>
              <a:t>(Load Balance)</a:t>
            </a:r>
            <a:r>
              <a:rPr lang="zh-TW" altLang="en-US" dirty="0"/>
              <a:t>、防火牆</a:t>
            </a:r>
            <a:r>
              <a:rPr lang="en-US" altLang="zh-TW" dirty="0"/>
              <a:t>(Firewall)</a:t>
            </a:r>
            <a:r>
              <a:rPr lang="zh-TW" altLang="en-US" dirty="0"/>
              <a:t>、</a:t>
            </a:r>
            <a:r>
              <a:rPr lang="en-US" altLang="zh-TW" dirty="0"/>
              <a:t>IPS</a:t>
            </a:r>
            <a:r>
              <a:rPr lang="zh-TW" altLang="en-US" dirty="0"/>
              <a:t>（</a:t>
            </a:r>
            <a:r>
              <a:rPr lang="en-US" altLang="zh-TW" dirty="0"/>
              <a:t>Intrusion Prevention System</a:t>
            </a:r>
            <a:r>
              <a:rPr lang="zh-TW" altLang="en-US" dirty="0"/>
              <a:t>）等設備，最終希望做到儘量減少硬件投資的各種成本，包括部署、硬件使用的電力、數據中心空間等。</a:t>
            </a:r>
          </a:p>
          <a:p>
            <a:r>
              <a:rPr lang="zh-TW" altLang="en-US" dirty="0"/>
              <a:t>就是利用</a:t>
            </a:r>
            <a:r>
              <a:rPr lang="zh-TW" altLang="en-US" dirty="0">
                <a:solidFill>
                  <a:srgbClr val="FF0000"/>
                </a:solidFill>
              </a:rPr>
              <a:t>資訊虛擬化技術</a:t>
            </a:r>
            <a:r>
              <a:rPr lang="zh-TW" altLang="en-US" dirty="0"/>
              <a:t>，</a:t>
            </a:r>
            <a:r>
              <a:rPr lang="zh-TW" altLang="en-US" dirty="0">
                <a:solidFill>
                  <a:srgbClr val="FF0000"/>
                </a:solidFill>
              </a:rPr>
              <a:t>整合多種網路設備</a:t>
            </a:r>
            <a:r>
              <a:rPr lang="zh-TW" altLang="en-US" dirty="0"/>
              <a:t>到企業標準的大容量服務器，交換器和存儲空間，以因應多樣性網路路服務。</a:t>
            </a:r>
          </a:p>
          <a:p>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30</a:t>
            </a:fld>
            <a:endParaRPr lang="zh-TW" altLang="en-US" dirty="0" smtClean="0">
              <a:solidFill>
                <a:srgbClr val="0091EA"/>
              </a:solidFill>
            </a:endParaRPr>
          </a:p>
        </p:txBody>
      </p:sp>
    </p:spTree>
    <p:extLst>
      <p:ext uri="{BB962C8B-B14F-4D97-AF65-F5344CB8AC3E}">
        <p14:creationId xmlns:p14="http://schemas.microsoft.com/office/powerpoint/2010/main" val="1309710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4"/>
          </p:nvPr>
        </p:nvSpPr>
        <p:spPr/>
        <p:txBody>
          <a:bodyPr/>
          <a:lstStyle/>
          <a:p>
            <a:r>
              <a:rPr lang="en-US" altLang="zh-TW" dirty="0" smtClean="0"/>
              <a:t>Page. </a:t>
            </a:r>
            <a:fld id="{6EE93A2B-D0F3-454F-8559-1A5608D746EC}" type="slidenum">
              <a:rPr lang="zh-TW" altLang="en-US" smtClean="0"/>
              <a:pPr/>
              <a:t>31</a:t>
            </a:fld>
            <a:endParaRPr lang="zh-TW" altLang="en-US" dirty="0"/>
          </a:p>
        </p:txBody>
      </p:sp>
      <p:sp>
        <p:nvSpPr>
          <p:cNvPr id="10" name="標題 11"/>
          <p:cNvSpPr txBox="1">
            <a:spLocks/>
          </p:cNvSpPr>
          <p:nvPr/>
        </p:nvSpPr>
        <p:spPr bwMode="gray">
          <a:xfrm>
            <a:off x="558552" y="273149"/>
            <a:ext cx="5165576" cy="563563"/>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rgbClr val="000000"/>
                </a:solidFill>
                <a:latin typeface="+mj-lt"/>
                <a:ea typeface="+mj-ea"/>
                <a:cs typeface="+mj-cs"/>
              </a:defRPr>
            </a:lvl1pPr>
            <a:lvl2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2pPr>
            <a:lvl3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3pPr>
            <a:lvl4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4pPr>
            <a:lvl5pPr algn="ctr" rtl="0" eaLnBrk="0" fontAlgn="base" hangingPunct="0">
              <a:spcBef>
                <a:spcPct val="0"/>
              </a:spcBef>
              <a:spcAft>
                <a:spcPct val="0"/>
              </a:spcAft>
              <a:defRPr sz="3200">
                <a:solidFill>
                  <a:srgbClr val="000000"/>
                </a:solidFill>
                <a:latin typeface="Times New Roman" pitchFamily="18" charset="0"/>
                <a:ea typeface="標楷體" pitchFamily="65" charset="-120"/>
              </a:defRPr>
            </a:lvl5pPr>
            <a:lvl6pPr marL="457200" algn="ctr" rtl="0" eaLnBrk="1" fontAlgn="base" hangingPunct="1">
              <a:spcBef>
                <a:spcPct val="0"/>
              </a:spcBef>
              <a:spcAft>
                <a:spcPct val="0"/>
              </a:spcAft>
              <a:defRPr sz="3200">
                <a:solidFill>
                  <a:srgbClr val="000000"/>
                </a:solidFill>
                <a:latin typeface="Verdana" pitchFamily="34" charset="0"/>
              </a:defRPr>
            </a:lvl6pPr>
            <a:lvl7pPr marL="914400" algn="ctr" rtl="0" eaLnBrk="1" fontAlgn="base" hangingPunct="1">
              <a:spcBef>
                <a:spcPct val="0"/>
              </a:spcBef>
              <a:spcAft>
                <a:spcPct val="0"/>
              </a:spcAft>
              <a:defRPr sz="3200">
                <a:solidFill>
                  <a:srgbClr val="000000"/>
                </a:solidFill>
                <a:latin typeface="Verdana" pitchFamily="34" charset="0"/>
              </a:defRPr>
            </a:lvl7pPr>
            <a:lvl8pPr marL="1371600" algn="ctr" rtl="0" eaLnBrk="1" fontAlgn="base" hangingPunct="1">
              <a:spcBef>
                <a:spcPct val="0"/>
              </a:spcBef>
              <a:spcAft>
                <a:spcPct val="0"/>
              </a:spcAft>
              <a:defRPr sz="3200">
                <a:solidFill>
                  <a:srgbClr val="000000"/>
                </a:solidFill>
                <a:latin typeface="Verdana" pitchFamily="34" charset="0"/>
              </a:defRPr>
            </a:lvl8pPr>
            <a:lvl9pPr marL="1828800" algn="ctr" rtl="0" eaLnBrk="1" fontAlgn="base" hangingPunct="1">
              <a:spcBef>
                <a:spcPct val="0"/>
              </a:spcBef>
              <a:spcAft>
                <a:spcPct val="0"/>
              </a:spcAft>
              <a:defRPr sz="3200">
                <a:solidFill>
                  <a:srgbClr val="000000"/>
                </a:solidFill>
                <a:latin typeface="Verdana" pitchFamily="34" charset="0"/>
              </a:defRPr>
            </a:lvl9pPr>
          </a:lstStyle>
          <a:p>
            <a:r>
              <a:rPr kumimoji="0" lang="zh-TW" altLang="en-US" sz="2400" b="1" kern="0" dirty="0" smtClean="0">
                <a:latin typeface="Times New Roman" pitchFamily="18" charset="0"/>
                <a:ea typeface="標楷體" pitchFamily="65" charset="-120"/>
                <a:cs typeface="Times New Roman" pitchFamily="18" charset="0"/>
              </a:rPr>
              <a:t>何謂網路功能虛擬化 </a:t>
            </a:r>
            <a:r>
              <a:rPr kumimoji="0" lang="en-US" altLang="zh-TW" sz="2400" b="1" kern="0" dirty="0" smtClean="0">
                <a:latin typeface="Times New Roman" pitchFamily="18" charset="0"/>
                <a:ea typeface="標楷體" pitchFamily="65" charset="-120"/>
                <a:cs typeface="Times New Roman" pitchFamily="18" charset="0"/>
              </a:rPr>
              <a:t>(What is NFV?)</a:t>
            </a:r>
            <a:endParaRPr kumimoji="0" lang="zh-TW" altLang="en-US" sz="2400" b="1" kern="0" dirty="0">
              <a:latin typeface="Times New Roman" pitchFamily="18" charset="0"/>
              <a:ea typeface="標楷體" pitchFamily="65" charset="-120"/>
              <a:cs typeface="Times New Roman" pitchFamily="18" charset="0"/>
            </a:endParaRPr>
          </a:p>
        </p:txBody>
      </p:sp>
      <p:grpSp>
        <p:nvGrpSpPr>
          <p:cNvPr id="55" name="群組 54"/>
          <p:cNvGrpSpPr/>
          <p:nvPr/>
        </p:nvGrpSpPr>
        <p:grpSpPr>
          <a:xfrm>
            <a:off x="-36066" y="-1539552"/>
            <a:ext cx="8712522" cy="7970397"/>
            <a:chOff x="123825" y="-1363663"/>
            <a:chExt cx="8912225" cy="8081808"/>
          </a:xfrm>
        </p:grpSpPr>
        <p:sp>
          <p:nvSpPr>
            <p:cNvPr id="56" name="向右箭號 55"/>
            <p:cNvSpPr/>
            <p:nvPr/>
          </p:nvSpPr>
          <p:spPr>
            <a:xfrm>
              <a:off x="3869758" y="3747354"/>
              <a:ext cx="1778000" cy="494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7" name="等腰三角形 56"/>
            <p:cNvSpPr/>
            <p:nvPr/>
          </p:nvSpPr>
          <p:spPr>
            <a:xfrm rot="8082833" flipV="1">
              <a:off x="-1791494" y="551656"/>
              <a:ext cx="7831138" cy="40005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58" name="Picture 2" descr="C:\Users\Administrator\AppData\Local\Microsoft\Windows\Temporary Internet Files\Content.IE5\1FJ0DDIE\0000013217_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341438"/>
              <a:ext cx="14414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3" descr="C:\Users\Administrator\AppData\Local\Microsoft\Windows\Temporary Internet Files\Content.IE5\S8UPK21R\firewall-denco-0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8538" y="2357438"/>
              <a:ext cx="134937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 descr="C:\Users\Administrator\AppData\Local\Microsoft\Windows\Temporary Internet Files\Content.IE5\TU7KPAMX\fig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900" y="2330450"/>
              <a:ext cx="13763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5" descr="C:\Users\Administrator\AppData\Local\Microsoft\Windows\Temporary Internet Files\Content.IE5\S8UPK21R\server-rack[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3125" y="3392488"/>
              <a:ext cx="12954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文字方塊 3"/>
            <p:cNvSpPr txBox="1">
              <a:spLocks noChangeArrowheads="1"/>
            </p:cNvSpPr>
            <p:nvPr/>
          </p:nvSpPr>
          <p:spPr bwMode="auto">
            <a:xfrm>
              <a:off x="692150" y="1898650"/>
              <a:ext cx="1863725"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en-US" altLang="zh-TW" sz="1800" b="1" dirty="0">
                  <a:latin typeface="+mn-lt"/>
                  <a:ea typeface="+mn-ea"/>
                </a:rPr>
                <a:t>Message Router</a:t>
              </a:r>
            </a:p>
          </p:txBody>
        </p:sp>
        <p:sp>
          <p:nvSpPr>
            <p:cNvPr id="63" name="文字方塊 8"/>
            <p:cNvSpPr txBox="1">
              <a:spLocks noChangeArrowheads="1"/>
            </p:cNvSpPr>
            <p:nvPr/>
          </p:nvSpPr>
          <p:spPr bwMode="auto">
            <a:xfrm>
              <a:off x="1258888" y="2978150"/>
              <a:ext cx="595556"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en-US" altLang="zh-TW" sz="1800" b="1" dirty="0">
                  <a:latin typeface="+mn-lt"/>
                  <a:ea typeface="+mn-ea"/>
                </a:rPr>
                <a:t>DPI</a:t>
              </a:r>
            </a:p>
          </p:txBody>
        </p:sp>
        <p:sp>
          <p:nvSpPr>
            <p:cNvPr id="64" name="矩形 4"/>
            <p:cNvSpPr>
              <a:spLocks noChangeArrowheads="1"/>
            </p:cNvSpPr>
            <p:nvPr/>
          </p:nvSpPr>
          <p:spPr bwMode="auto">
            <a:xfrm>
              <a:off x="857250" y="4635500"/>
              <a:ext cx="1540049"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en-US" altLang="zh-TW" sz="1800" b="1" dirty="0">
                  <a:latin typeface="+mn-lt"/>
                  <a:ea typeface="+mn-ea"/>
                </a:rPr>
                <a:t>SGSN/GGSN</a:t>
              </a:r>
              <a:endParaRPr lang="zh-TW" altLang="en-US" sz="1800" b="1" dirty="0">
                <a:latin typeface="+mn-lt"/>
                <a:ea typeface="+mn-ea"/>
              </a:endParaRPr>
            </a:p>
          </p:txBody>
        </p:sp>
        <p:pic>
          <p:nvPicPr>
            <p:cNvPr id="65" name="Picture 6" descr="C:\Users\Administrator\AppData\Local\Microsoft\Windows\Temporary Internet Files\Content.IE5\MZEBO6RZ\Server-Remix-1-by-Merlin2525[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9488" y="1250950"/>
              <a:ext cx="836612"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文字方塊 12"/>
            <p:cNvSpPr txBox="1">
              <a:spLocks noChangeArrowheads="1"/>
            </p:cNvSpPr>
            <p:nvPr/>
          </p:nvSpPr>
          <p:spPr bwMode="auto">
            <a:xfrm>
              <a:off x="3427413" y="2259013"/>
              <a:ext cx="1704024" cy="65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en-US" altLang="zh-TW" sz="1800" b="1" dirty="0">
                  <a:latin typeface="+mn-lt"/>
                  <a:ea typeface="+mn-ea"/>
                </a:rPr>
                <a:t>Session Border</a:t>
              </a:r>
              <a:br>
                <a:rPr lang="en-US" altLang="zh-TW" sz="1800" b="1" dirty="0">
                  <a:latin typeface="+mn-lt"/>
                  <a:ea typeface="+mn-ea"/>
                </a:rPr>
              </a:br>
              <a:r>
                <a:rPr lang="en-US" altLang="zh-TW" sz="1800" b="1" dirty="0">
                  <a:latin typeface="+mn-lt"/>
                  <a:ea typeface="+mn-ea"/>
                </a:rPr>
                <a:t>Controller</a:t>
              </a:r>
              <a:endParaRPr lang="zh-TW" altLang="en-US" sz="1800" b="1" dirty="0">
                <a:latin typeface="+mn-lt"/>
                <a:ea typeface="+mn-ea"/>
              </a:endParaRPr>
            </a:p>
          </p:txBody>
        </p:sp>
        <p:pic>
          <p:nvPicPr>
            <p:cNvPr id="67" name="Picture 8" descr="C:\Users\Administrator\AppData\Local\Microsoft\Windows\Temporary Internet Files\Content.IE5\1FJ0DDIE\Crystal_Project_server[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49475" y="4479925"/>
              <a:ext cx="104933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文字方塊 15"/>
            <p:cNvSpPr txBox="1">
              <a:spLocks noChangeArrowheads="1"/>
            </p:cNvSpPr>
            <p:nvPr/>
          </p:nvSpPr>
          <p:spPr bwMode="auto">
            <a:xfrm>
              <a:off x="1951038" y="5581650"/>
              <a:ext cx="2200408"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en-US" altLang="zh-TW" sz="1800" b="1" dirty="0">
                  <a:latin typeface="+mn-lt"/>
                  <a:ea typeface="+mn-ea"/>
                </a:rPr>
                <a:t>Carrier Grade NAT</a:t>
              </a:r>
              <a:endParaRPr lang="zh-TW" altLang="en-US" sz="1800" b="1" dirty="0">
                <a:latin typeface="+mn-lt"/>
                <a:ea typeface="+mn-ea"/>
              </a:endParaRPr>
            </a:p>
          </p:txBody>
        </p:sp>
        <p:pic>
          <p:nvPicPr>
            <p:cNvPr id="69" name="Picture 13" descr="C:\Users\Administrator\AppData\Local\Microsoft\Windows\Temporary Internet Files\Content.IE5\3ID2XLEY\server-icon[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250" y="2855913"/>
              <a:ext cx="1157288"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文字方塊 21"/>
            <p:cNvSpPr txBox="1">
              <a:spLocks noChangeArrowheads="1"/>
            </p:cNvSpPr>
            <p:nvPr/>
          </p:nvSpPr>
          <p:spPr bwMode="auto">
            <a:xfrm>
              <a:off x="3155950" y="4086225"/>
              <a:ext cx="818561"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en-US" altLang="zh-TW" sz="1800" b="1" dirty="0">
                  <a:latin typeface="+mn-lt"/>
                </a:rPr>
                <a:t>BRAS</a:t>
              </a:r>
              <a:endParaRPr lang="zh-TW" altLang="en-US" sz="1800" b="1" dirty="0">
                <a:latin typeface="+mn-lt"/>
              </a:endParaRPr>
            </a:p>
          </p:txBody>
        </p:sp>
        <p:pic>
          <p:nvPicPr>
            <p:cNvPr id="71" name="Picture 15" descr="C:\Users\Administrator\AppData\Local\Microsoft\Windows\Temporary Internet Files\Content.IE5\MZEBO6RZ\cisco[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3600" y="4994275"/>
              <a:ext cx="1074738"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文字方塊 24"/>
            <p:cNvSpPr txBox="1">
              <a:spLocks noChangeArrowheads="1"/>
            </p:cNvSpPr>
            <p:nvPr/>
          </p:nvSpPr>
          <p:spPr bwMode="auto">
            <a:xfrm>
              <a:off x="873125" y="5853113"/>
              <a:ext cx="1258013"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en-US" altLang="zh-TW" sz="1800" b="1" dirty="0">
                  <a:latin typeface="+mn-lt"/>
                  <a:ea typeface="+mn-ea"/>
                </a:rPr>
                <a:t>PE Router</a:t>
              </a:r>
            </a:p>
          </p:txBody>
        </p:sp>
        <p:pic>
          <p:nvPicPr>
            <p:cNvPr id="73" name="Picture 17" descr="C:\Users\Administrator\AppData\Local\Microsoft\Windows\Temporary Internet Files\Content.IE5\12RG4JJD\iStock_000009580451XSmall%20Network%20Infrastructure%20&amp;%20Design[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11413" y="1250950"/>
              <a:ext cx="990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文字方塊 27"/>
            <p:cNvSpPr txBox="1">
              <a:spLocks noChangeArrowheads="1"/>
            </p:cNvSpPr>
            <p:nvPr/>
          </p:nvSpPr>
          <p:spPr bwMode="auto">
            <a:xfrm>
              <a:off x="2555875" y="1960563"/>
              <a:ext cx="700500"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en-US" altLang="zh-TW" sz="1800" b="1" dirty="0">
                  <a:latin typeface="+mn-lt"/>
                  <a:ea typeface="+mn-ea"/>
                </a:rPr>
                <a:t>CDN</a:t>
              </a:r>
            </a:p>
          </p:txBody>
        </p:sp>
        <p:sp>
          <p:nvSpPr>
            <p:cNvPr id="75" name="雲朵形圖說文字 74"/>
            <p:cNvSpPr/>
            <p:nvPr/>
          </p:nvSpPr>
          <p:spPr>
            <a:xfrm>
              <a:off x="5651500" y="984250"/>
              <a:ext cx="3384550" cy="2141538"/>
            </a:xfrm>
            <a:prstGeom prst="cloudCallout">
              <a:avLst>
                <a:gd name="adj1" fmla="val -34693"/>
                <a:gd name="adj2" fmla="val 307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6" name="文字方塊 11"/>
            <p:cNvSpPr txBox="1">
              <a:spLocks noChangeArrowheads="1"/>
            </p:cNvSpPr>
            <p:nvPr/>
          </p:nvSpPr>
          <p:spPr bwMode="auto">
            <a:xfrm>
              <a:off x="6875463" y="1128713"/>
              <a:ext cx="1873250" cy="6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zh-TW" altLang="en-US" sz="1800" b="1" dirty="0">
                  <a:latin typeface="+mn-lt"/>
                  <a:ea typeface="+mn-ea"/>
                </a:rPr>
                <a:t>獨立軟體供應商提供的虛擬設備</a:t>
              </a:r>
            </a:p>
          </p:txBody>
        </p:sp>
        <p:pic>
          <p:nvPicPr>
            <p:cNvPr id="77" name="Picture 19" descr="C:\Users\Administrator\AppData\Local\Microsoft\Windows\Temporary Internet Files\Content.IE5\B5ROTIRK\buggi-server-1[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1500" y="3687763"/>
              <a:ext cx="50958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9" descr="C:\Users\Administrator\AppData\Local\Microsoft\Windows\Temporary Internet Files\Content.IE5\B5ROTIRK\buggi-server-1[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43650" y="3694113"/>
              <a:ext cx="50165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 descr="C:\Users\Administrator\AppData\Local\Microsoft\Windows\Temporary Internet Files\Content.IE5\B5ROTIRK\buggi-server-1[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13588" y="3686175"/>
              <a:ext cx="5095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9" descr="C:\Users\Administrator\AppData\Local\Microsoft\Windows\Temporary Internet Files\Content.IE5\B5ROTIRK\buggi-server-1[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54950" y="3668713"/>
              <a:ext cx="52228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0" descr="C:\Users\Administrator\AppData\Local\Microsoft\Windows\Temporary Internet Files\Content.IE5\1FJ0DDIE\database256[1].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67375" y="4718050"/>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0" descr="C:\Users\Administrator\AppData\Local\Microsoft\Windows\Temporary Internet Files\Content.IE5\1FJ0DDIE\database256[1].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43663" y="4718050"/>
              <a:ext cx="42386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0" descr="C:\Users\Administrator\AppData\Local\Microsoft\Windows\Temporary Internet Files\Content.IE5\1FJ0DDIE\database256[1].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00900" y="4733925"/>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0" descr="C:\Users\Administrator\AppData\Local\Microsoft\Windows\Temporary Internet Files\Content.IE5\1FJ0DDIE\database256[1].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05750" y="4718050"/>
              <a:ext cx="4222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向下箭號 84"/>
            <p:cNvSpPr/>
            <p:nvPr/>
          </p:nvSpPr>
          <p:spPr>
            <a:xfrm>
              <a:off x="6443663" y="3035300"/>
              <a:ext cx="269875" cy="6651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6" name="文字方塊 43"/>
            <p:cNvSpPr txBox="1">
              <a:spLocks noChangeArrowheads="1"/>
            </p:cNvSpPr>
            <p:nvPr/>
          </p:nvSpPr>
          <p:spPr bwMode="auto">
            <a:xfrm>
              <a:off x="6686550" y="3095625"/>
              <a:ext cx="2216150" cy="65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zh-TW" altLang="en-US" sz="1800" b="1" dirty="0">
                  <a:latin typeface="+mn-lt"/>
                  <a:ea typeface="+mn-ea"/>
                </a:rPr>
                <a:t>資源協作、自動化執行、遠端安裝</a:t>
              </a:r>
            </a:p>
          </p:txBody>
        </p:sp>
        <p:sp>
          <p:nvSpPr>
            <p:cNvPr id="87" name="文字方塊 44"/>
            <p:cNvSpPr txBox="1">
              <a:spLocks noChangeArrowheads="1"/>
            </p:cNvSpPr>
            <p:nvPr/>
          </p:nvSpPr>
          <p:spPr bwMode="auto">
            <a:xfrm>
              <a:off x="5957888" y="4294188"/>
              <a:ext cx="2216150"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zh-TW" altLang="en-US" sz="1800" b="1" dirty="0">
                  <a:latin typeface="+mn-lt"/>
                  <a:ea typeface="+mn-ea"/>
                </a:rPr>
                <a:t>標準高容量伺服器</a:t>
              </a:r>
            </a:p>
          </p:txBody>
        </p:sp>
        <p:sp>
          <p:nvSpPr>
            <p:cNvPr id="88" name="文字方塊 45"/>
            <p:cNvSpPr txBox="1">
              <a:spLocks noChangeArrowheads="1"/>
            </p:cNvSpPr>
            <p:nvPr/>
          </p:nvSpPr>
          <p:spPr bwMode="auto">
            <a:xfrm>
              <a:off x="5856288" y="5211763"/>
              <a:ext cx="2370137"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zh-TW" altLang="en-US" sz="1800" b="1" dirty="0">
                  <a:latin typeface="+mn-lt"/>
                  <a:ea typeface="+mn-ea"/>
                </a:rPr>
                <a:t>標準高容量儲存設備</a:t>
              </a:r>
            </a:p>
          </p:txBody>
        </p:sp>
        <p:sp>
          <p:nvSpPr>
            <p:cNvPr id="89" name="文字方塊 46"/>
            <p:cNvSpPr txBox="1">
              <a:spLocks noChangeArrowheads="1"/>
            </p:cNvSpPr>
            <p:nvPr/>
          </p:nvSpPr>
          <p:spPr bwMode="auto">
            <a:xfrm>
              <a:off x="5624513" y="6343650"/>
              <a:ext cx="2835275" cy="3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zh-TW" altLang="en-US" sz="1800" b="1" dirty="0">
                  <a:latin typeface="+mn-lt"/>
                  <a:ea typeface="+mn-ea"/>
                </a:rPr>
                <a:t>標準高容量網路交換器</a:t>
              </a:r>
            </a:p>
          </p:txBody>
        </p:sp>
        <p:pic>
          <p:nvPicPr>
            <p:cNvPr id="90" name="Picture 22" descr="C:\Users\Administrator\AppData\Local\Microsoft\Windows\Temporary Internet Files\Content.IE5\3ID2XLEY\220px-Router.svg[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07050" y="5788025"/>
              <a:ext cx="736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2" descr="C:\Users\Administrator\AppData\Local\Microsoft\Windows\Temporary Internet Files\Content.IE5\3ID2XLEY\220px-Router.svg[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08750" y="5781675"/>
              <a:ext cx="7350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2" descr="C:\Users\Administrator\AppData\Local\Microsoft\Windows\Temporary Internet Files\Content.IE5\3ID2XLEY\220px-Router.svg[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53313" y="5759450"/>
              <a:ext cx="736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42" descr="C:\Users\acortor\AppData\Local\Microsoft\Windows\INetCache\IE\DTLMMDUX\server-icon[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713966">
              <a:off x="6054725" y="1522413"/>
              <a:ext cx="5778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42" descr="C:\Users\acortor\AppData\Local\Microsoft\Windows\INetCache\IE\DTLMMDUX\server-icon[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713966">
              <a:off x="6256338" y="2170113"/>
              <a:ext cx="5794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2" descr="C:\Users\acortor\AppData\Local\Microsoft\Windows\INetCache\IE\DTLMMDUX\server-icon[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713966">
              <a:off x="6869113" y="1698625"/>
              <a:ext cx="579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42" descr="C:\Users\acortor\AppData\Local\Microsoft\Windows\INetCache\IE\DTLMMDUX\server-icon[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713966">
              <a:off x="7092157" y="2394744"/>
              <a:ext cx="577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42" descr="C:\Users\acortor\AppData\Local\Microsoft\Windows\INetCache\IE\DTLMMDUX\server-icon[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713966">
              <a:off x="7706519" y="1701007"/>
              <a:ext cx="57943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42" descr="C:\Users\acortor\AppData\Local\Microsoft\Windows\INetCache\IE\DTLMMDUX\server-icon[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713966">
              <a:off x="7854950" y="2251075"/>
              <a:ext cx="5794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2" descr="C:\Users\Administrator\AppData\Local\Microsoft\Windows\Temporary Internet Files\Content.IE5\3ID2XLEY\220px-Router.svg[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589589" y="5723950"/>
              <a:ext cx="736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2" descr="C:\Users\Administrator\AppData\Local\Microsoft\Windows\Temporary Internet Files\Content.IE5\3ID2XLEY\220px-Router.svg[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91289" y="5717600"/>
              <a:ext cx="7350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22" descr="C:\Users\Administrator\AppData\Local\Microsoft\Windows\Temporary Internet Files\Content.IE5\3ID2XLEY\220px-Router.svg[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5852" y="5695375"/>
              <a:ext cx="736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7118439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NFV</a:t>
            </a:r>
            <a:r>
              <a:rPr lang="zh-TW" altLang="en-US" dirty="0"/>
              <a:t>緣</a:t>
            </a:r>
            <a:r>
              <a:rPr lang="zh-TW" altLang="en-US" dirty="0" smtClean="0"/>
              <a:t>由</a:t>
            </a:r>
            <a:endParaRPr lang="zh-TW" altLang="en-US" dirty="0"/>
          </a:p>
        </p:txBody>
      </p:sp>
      <p:sp>
        <p:nvSpPr>
          <p:cNvPr id="3" name="文字版面配置區 2"/>
          <p:cNvSpPr>
            <a:spLocks noGrp="1"/>
          </p:cNvSpPr>
          <p:nvPr>
            <p:ph type="body" idx="1"/>
          </p:nvPr>
        </p:nvSpPr>
        <p:spPr/>
        <p:txBody>
          <a:bodyPr/>
          <a:lstStyle/>
          <a:p>
            <a:r>
              <a:rPr lang="zh-TW" altLang="en-US" dirty="0"/>
              <a:t>最初由一群</a:t>
            </a:r>
            <a:r>
              <a:rPr lang="zh-TW" altLang="en-US" dirty="0">
                <a:solidFill>
                  <a:srgbClr val="0000FF"/>
                </a:solidFill>
              </a:rPr>
              <a:t>網路服務供應商</a:t>
            </a:r>
            <a:r>
              <a:rPr lang="zh-TW" altLang="en-US" dirty="0"/>
              <a:t>所建立，原本以</a:t>
            </a:r>
            <a:r>
              <a:rPr lang="zh-TW" altLang="en-US" dirty="0">
                <a:solidFill>
                  <a:srgbClr val="FF0000"/>
                </a:solidFill>
              </a:rPr>
              <a:t>硬體</a:t>
            </a:r>
            <a:r>
              <a:rPr lang="zh-TW" altLang="en-US" dirty="0"/>
              <a:t>為</a:t>
            </a:r>
            <a:r>
              <a:rPr lang="zh-TW" altLang="en-US" dirty="0">
                <a:solidFill>
                  <a:srgbClr val="0000FF"/>
                </a:solidFill>
              </a:rPr>
              <a:t>中心建置網路服務</a:t>
            </a:r>
            <a:r>
              <a:rPr lang="zh-TW" altLang="en-US" dirty="0"/>
              <a:t>，轉移到以</a:t>
            </a:r>
            <a:r>
              <a:rPr lang="zh-TW" altLang="en-US" dirty="0">
                <a:solidFill>
                  <a:srgbClr val="FF0000"/>
                </a:solidFill>
              </a:rPr>
              <a:t>軟體</a:t>
            </a:r>
            <a:r>
              <a:rPr lang="zh-TW" altLang="en-US" dirty="0"/>
              <a:t>為中心來佈署相關的網路設備。</a:t>
            </a:r>
            <a:endParaRPr lang="en-US" altLang="zh-TW" dirty="0"/>
          </a:p>
          <a:p>
            <a:r>
              <a:rPr lang="zh-TW" altLang="en-US" dirty="0"/>
              <a:t>以</a:t>
            </a:r>
            <a:r>
              <a:rPr lang="zh-TW" altLang="en-US" dirty="0">
                <a:solidFill>
                  <a:srgbClr val="FF0000"/>
                </a:solidFill>
              </a:rPr>
              <a:t>軟體</a:t>
            </a:r>
            <a:r>
              <a:rPr lang="zh-TW" altLang="en-US" dirty="0"/>
              <a:t>為</a:t>
            </a:r>
            <a:r>
              <a:rPr lang="zh-TW" altLang="en-US" dirty="0">
                <a:solidFill>
                  <a:srgbClr val="0000FF"/>
                </a:solidFill>
              </a:rPr>
              <a:t>網路基礎功能</a:t>
            </a:r>
            <a:r>
              <a:rPr lang="zh-TW" altLang="en-US" dirty="0"/>
              <a:t>，可加速創新網路服務，帶動整體營收成長，亦也降低網路維運成本。</a:t>
            </a:r>
            <a:endParaRPr lang="en-US" altLang="zh-TW" dirty="0"/>
          </a:p>
          <a:p>
            <a:r>
              <a:rPr lang="zh-TW" altLang="en-US" dirty="0"/>
              <a:t>它是一種</a:t>
            </a:r>
            <a:r>
              <a:rPr lang="zh-TW" altLang="en-US" dirty="0">
                <a:solidFill>
                  <a:srgbClr val="0000FF"/>
                </a:solidFill>
              </a:rPr>
              <a:t>可程式化控制</a:t>
            </a:r>
            <a:r>
              <a:rPr lang="zh-TW" altLang="en-US" dirty="0"/>
              <a:t>的新型網路基礎配置，將原本的專屬硬體與功能，改為軟體功能，建置在通用高容量伺服器上。</a:t>
            </a:r>
            <a:endParaRPr lang="en-US" altLang="zh-TW" dirty="0"/>
          </a:p>
          <a:p>
            <a:pPr marL="38100" indent="0">
              <a:buNone/>
            </a:pPr>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32</a:t>
            </a:fld>
            <a:endParaRPr lang="zh-TW" altLang="en-US" dirty="0" smtClean="0">
              <a:solidFill>
                <a:srgbClr val="0091EA"/>
              </a:solidFill>
            </a:endParaRPr>
          </a:p>
        </p:txBody>
      </p:sp>
    </p:spTree>
    <p:extLst>
      <p:ext uri="{BB962C8B-B14F-4D97-AF65-F5344CB8AC3E}">
        <p14:creationId xmlns:p14="http://schemas.microsoft.com/office/powerpoint/2010/main" val="2442997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NFV</a:t>
            </a:r>
            <a:r>
              <a:rPr lang="zh-TW" altLang="en-US" dirty="0"/>
              <a:t>緣</a:t>
            </a:r>
            <a:r>
              <a:rPr lang="zh-TW" altLang="en-US" dirty="0" smtClean="0"/>
              <a:t>由</a:t>
            </a:r>
            <a:endParaRPr lang="zh-TW" altLang="en-US" dirty="0"/>
          </a:p>
        </p:txBody>
      </p:sp>
      <p:sp>
        <p:nvSpPr>
          <p:cNvPr id="3" name="文字版面配置區 2"/>
          <p:cNvSpPr>
            <a:spLocks noGrp="1"/>
          </p:cNvSpPr>
          <p:nvPr>
            <p:ph type="body" idx="1"/>
          </p:nvPr>
        </p:nvSpPr>
        <p:spPr/>
        <p:txBody>
          <a:bodyPr/>
          <a:lstStyle/>
          <a:p>
            <a:pPr>
              <a:lnSpc>
                <a:spcPct val="150000"/>
              </a:lnSpc>
            </a:pPr>
            <a:r>
              <a:rPr lang="zh-TW" altLang="en-US" dirty="0"/>
              <a:t>歐洲電信標準協會（</a:t>
            </a:r>
            <a:r>
              <a:rPr lang="en-US" altLang="zh-TW" dirty="0"/>
              <a:t>ETSI</a:t>
            </a:r>
            <a:r>
              <a:rPr lang="zh-TW" altLang="en-US" dirty="0"/>
              <a:t>）成立了</a:t>
            </a:r>
            <a:r>
              <a:rPr lang="en-US" altLang="zh-TW" dirty="0"/>
              <a:t>NFV</a:t>
            </a:r>
            <a:r>
              <a:rPr lang="zh-TW" altLang="en-US" dirty="0"/>
              <a:t>工作小組，積極推展</a:t>
            </a:r>
            <a:r>
              <a:rPr lang="en-US" altLang="zh-TW" dirty="0"/>
              <a:t>SDN</a:t>
            </a:r>
            <a:r>
              <a:rPr lang="zh-TW" altLang="en-US" dirty="0"/>
              <a:t>和</a:t>
            </a:r>
            <a:r>
              <a:rPr lang="en-US" altLang="zh-TW" dirty="0"/>
              <a:t>NFV</a:t>
            </a:r>
            <a:r>
              <a:rPr lang="zh-TW" altLang="en-US" dirty="0"/>
              <a:t>，並發佈一系列白皮書，內容涵蓋架構、應用案例以及虛擬化需求等規格</a:t>
            </a:r>
            <a:r>
              <a:rPr lang="zh-TW" altLang="en-US" dirty="0" smtClean="0"/>
              <a:t>。</a:t>
            </a:r>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33</a:t>
            </a:fld>
            <a:endParaRPr lang="zh-TW" altLang="en-US" dirty="0" smtClean="0">
              <a:solidFill>
                <a:srgbClr val="0091EA"/>
              </a:solidFill>
            </a:endParaRPr>
          </a:p>
        </p:txBody>
      </p:sp>
    </p:spTree>
    <p:extLst>
      <p:ext uri="{BB962C8B-B14F-4D97-AF65-F5344CB8AC3E}">
        <p14:creationId xmlns:p14="http://schemas.microsoft.com/office/powerpoint/2010/main" val="3247743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Times New Roman" pitchFamily="18" charset="0"/>
                <a:ea typeface="標楷體" pitchFamily="65" charset="-120"/>
                <a:cs typeface="Times New Roman" pitchFamily="18" charset="0"/>
              </a:rPr>
              <a:t>傳統硬體部署思維</a:t>
            </a:r>
            <a:endParaRPr lang="zh-TW" altLang="en-US" dirty="0"/>
          </a:p>
        </p:txBody>
      </p:sp>
      <p:sp>
        <p:nvSpPr>
          <p:cNvPr id="3" name="文字版面配置區 2"/>
          <p:cNvSpPr>
            <a:spLocks noGrp="1"/>
          </p:cNvSpPr>
          <p:nvPr>
            <p:ph type="body" idx="1"/>
          </p:nvPr>
        </p:nvSpPr>
        <p:spPr/>
        <p:txBody>
          <a:bodyPr/>
          <a:lstStyle/>
          <a:p>
            <a:pPr>
              <a:lnSpc>
                <a:spcPct val="150000"/>
              </a:lnSpc>
            </a:pPr>
            <a:r>
              <a:rPr lang="zh-TW" altLang="en-US" dirty="0"/>
              <a:t>越來越多龐大專有的各種硬件設備</a:t>
            </a:r>
          </a:p>
          <a:p>
            <a:pPr lvl="1">
              <a:lnSpc>
                <a:spcPct val="150000"/>
              </a:lnSpc>
            </a:pPr>
            <a:r>
              <a:rPr lang="zh-TW" altLang="en-US" dirty="0"/>
              <a:t>交換器、路由器、防火牆、閘道器、入侵偵測等</a:t>
            </a:r>
          </a:p>
          <a:p>
            <a:pPr>
              <a:lnSpc>
                <a:spcPct val="150000"/>
              </a:lnSpc>
            </a:pPr>
            <a:r>
              <a:rPr lang="zh-TW" altLang="en-US" dirty="0"/>
              <a:t>要提供新的服務，往往要改變硬體架構與建置</a:t>
            </a:r>
          </a:p>
          <a:p>
            <a:pPr>
              <a:lnSpc>
                <a:spcPct val="150000"/>
              </a:lnSpc>
            </a:pPr>
            <a:r>
              <a:rPr lang="zh-TW" altLang="en-US" dirty="0"/>
              <a:t>維護成本提高，需有專門技術來維護設備運作</a:t>
            </a:r>
          </a:p>
          <a:p>
            <a:pPr>
              <a:lnSpc>
                <a:spcPct val="150000"/>
              </a:lnSpc>
            </a:pPr>
            <a:r>
              <a:rPr lang="zh-TW" altLang="en-US" dirty="0"/>
              <a:t>硬體設備生命週期變短，技術和服務的創新加速</a:t>
            </a:r>
          </a:p>
          <a:p>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34</a:t>
            </a:fld>
            <a:endParaRPr lang="zh-TW" altLang="en-US" dirty="0" smtClean="0">
              <a:solidFill>
                <a:srgbClr val="0091EA"/>
              </a:solidFill>
            </a:endParaRPr>
          </a:p>
        </p:txBody>
      </p:sp>
    </p:spTree>
    <p:extLst>
      <p:ext uri="{BB962C8B-B14F-4D97-AF65-F5344CB8AC3E}">
        <p14:creationId xmlns:p14="http://schemas.microsoft.com/office/powerpoint/2010/main" val="215715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Times New Roman" pitchFamily="18" charset="0"/>
                <a:ea typeface="標楷體" pitchFamily="65" charset="-120"/>
                <a:cs typeface="Times New Roman" pitchFamily="18" charset="0"/>
              </a:rPr>
              <a:t>虛擬化思維</a:t>
            </a:r>
            <a:endParaRPr lang="zh-TW" altLang="en-US" dirty="0"/>
          </a:p>
        </p:txBody>
      </p:sp>
      <p:sp>
        <p:nvSpPr>
          <p:cNvPr id="3" name="文字版面配置區 2"/>
          <p:cNvSpPr>
            <a:spLocks noGrp="1"/>
          </p:cNvSpPr>
          <p:nvPr>
            <p:ph type="body" idx="1"/>
          </p:nvPr>
        </p:nvSpPr>
        <p:spPr/>
        <p:txBody>
          <a:bodyPr/>
          <a:lstStyle/>
          <a:p>
            <a:pPr marL="396000">
              <a:lnSpc>
                <a:spcPts val="4200"/>
              </a:lnSpc>
            </a:pPr>
            <a:r>
              <a:rPr lang="zh-TW" altLang="zh-TW" dirty="0"/>
              <a:t>利用</a:t>
            </a:r>
            <a:r>
              <a:rPr lang="zh-TW" altLang="zh-TW" dirty="0">
                <a:solidFill>
                  <a:srgbClr val="0000FF"/>
                </a:solidFill>
              </a:rPr>
              <a:t>標準的</a:t>
            </a:r>
            <a:r>
              <a:rPr lang="en-US" altLang="zh-TW" dirty="0">
                <a:solidFill>
                  <a:srgbClr val="0000FF"/>
                </a:solidFill>
              </a:rPr>
              <a:t>IT</a:t>
            </a:r>
            <a:r>
              <a:rPr lang="zh-TW" altLang="zh-TW" dirty="0">
                <a:solidFill>
                  <a:srgbClr val="0000FF"/>
                </a:solidFill>
              </a:rPr>
              <a:t>虛擬化技術</a:t>
            </a:r>
            <a:r>
              <a:rPr lang="zh-TW" altLang="zh-TW" dirty="0"/>
              <a:t>整合多種網</a:t>
            </a:r>
            <a:r>
              <a:rPr lang="zh-TW" altLang="en-US" dirty="0"/>
              <a:t>路</a:t>
            </a:r>
            <a:r>
              <a:rPr lang="zh-TW" altLang="zh-TW" dirty="0"/>
              <a:t>設備</a:t>
            </a:r>
            <a:endParaRPr lang="en-US" altLang="zh-TW" dirty="0"/>
          </a:p>
          <a:p>
            <a:pPr marL="396000">
              <a:lnSpc>
                <a:spcPts val="4200"/>
              </a:lnSpc>
            </a:pPr>
            <a:r>
              <a:rPr lang="zh-TW" altLang="en-US" dirty="0"/>
              <a:t>利用</a:t>
            </a:r>
            <a:r>
              <a:rPr lang="zh-TW" altLang="en-US" dirty="0">
                <a:solidFill>
                  <a:srgbClr val="0000FF"/>
                </a:solidFill>
              </a:rPr>
              <a:t>資源協作</a:t>
            </a:r>
            <a:r>
              <a:rPr lang="zh-TW" altLang="en-US" dirty="0"/>
              <a:t>、</a:t>
            </a:r>
            <a:r>
              <a:rPr lang="zh-TW" altLang="en-US" dirty="0">
                <a:solidFill>
                  <a:srgbClr val="0000FF"/>
                </a:solidFill>
              </a:rPr>
              <a:t>自動化執行</a:t>
            </a:r>
            <a:r>
              <a:rPr lang="zh-TW" altLang="en-US" dirty="0"/>
              <a:t>、</a:t>
            </a:r>
            <a:r>
              <a:rPr lang="zh-TW" altLang="en-US" dirty="0">
                <a:solidFill>
                  <a:srgbClr val="0000FF"/>
                </a:solidFill>
              </a:rPr>
              <a:t>遠端安裝</a:t>
            </a:r>
            <a:r>
              <a:rPr lang="zh-TW" altLang="en-US" dirty="0"/>
              <a:t>協助部署</a:t>
            </a:r>
            <a:endParaRPr lang="en-US" altLang="zh-TW" dirty="0"/>
          </a:p>
          <a:p>
            <a:pPr marL="396000">
              <a:lnSpc>
                <a:spcPts val="4200"/>
              </a:lnSpc>
            </a:pPr>
            <a:r>
              <a:rPr lang="zh-TW" altLang="en-US" dirty="0"/>
              <a:t>利用少量的通用伺服主機，搭配高容量資源來支撐大量的網路應用</a:t>
            </a:r>
            <a:endParaRPr lang="en-US" altLang="zh-TW" dirty="0"/>
          </a:p>
          <a:p>
            <a:pPr marL="396000">
              <a:lnSpc>
                <a:spcPts val="4200"/>
              </a:lnSpc>
            </a:pPr>
            <a:r>
              <a:rPr lang="zh-TW" altLang="en-US" dirty="0"/>
              <a:t>減少實體主機維護持本及資金投入</a:t>
            </a:r>
            <a:endParaRPr lang="en-US" altLang="zh-TW" dirty="0"/>
          </a:p>
          <a:p>
            <a:pPr marL="396000">
              <a:lnSpc>
                <a:spcPts val="4200"/>
              </a:lnSpc>
            </a:pPr>
            <a:r>
              <a:rPr lang="zh-TW" altLang="en-US" dirty="0"/>
              <a:t>非專屬機器來處理專屬網路功能</a:t>
            </a:r>
            <a:endParaRPr lang="zh-TW" altLang="en-US" b="1" dirty="0">
              <a:solidFill>
                <a:schemeClr val="tx1"/>
              </a:solidFill>
            </a:endParaRPr>
          </a:p>
          <a:p>
            <a:pPr marL="38100" indent="0">
              <a:buNone/>
            </a:pPr>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35</a:t>
            </a:fld>
            <a:endParaRPr lang="zh-TW" altLang="en-US" dirty="0" smtClean="0">
              <a:solidFill>
                <a:srgbClr val="0091EA"/>
              </a:solidFill>
            </a:endParaRPr>
          </a:p>
        </p:txBody>
      </p:sp>
    </p:spTree>
    <p:extLst>
      <p:ext uri="{BB962C8B-B14F-4D97-AF65-F5344CB8AC3E}">
        <p14:creationId xmlns:p14="http://schemas.microsoft.com/office/powerpoint/2010/main" val="1227965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49" y="163512"/>
            <a:ext cx="7571700" cy="936900"/>
          </a:xfrm>
        </p:spPr>
        <p:txBody>
          <a:bodyPr/>
          <a:lstStyle/>
          <a:p>
            <a:r>
              <a:rPr lang="en-US" altLang="zh-TW" b="1" dirty="0"/>
              <a:t>NFV</a:t>
            </a:r>
            <a:r>
              <a:rPr lang="zh-TW" altLang="en-US" b="1" dirty="0"/>
              <a:t>與傳統網路比較</a:t>
            </a:r>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36</a:t>
            </a:fld>
            <a:endParaRPr lang="zh-TW" altLang="en-US" dirty="0" smtClean="0">
              <a:solidFill>
                <a:srgbClr val="0091EA"/>
              </a:solidFill>
            </a:endParaRPr>
          </a:p>
        </p:txBody>
      </p:sp>
      <p:graphicFrame>
        <p:nvGraphicFramePr>
          <p:cNvPr id="5" name="內容版面配置區 3"/>
          <p:cNvGraphicFramePr>
            <a:graphicFrameLocks/>
          </p:cNvGraphicFramePr>
          <p:nvPr>
            <p:extLst>
              <p:ext uri="{D42A27DB-BD31-4B8C-83A1-F6EECF244321}">
                <p14:modId xmlns:p14="http://schemas.microsoft.com/office/powerpoint/2010/main" val="4099549654"/>
              </p:ext>
            </p:extLst>
          </p:nvPr>
        </p:nvGraphicFramePr>
        <p:xfrm>
          <a:off x="384221" y="1187786"/>
          <a:ext cx="8375557" cy="5217715"/>
        </p:xfrm>
        <a:graphic>
          <a:graphicData uri="http://schemas.openxmlformats.org/drawingml/2006/table">
            <a:tbl>
              <a:tblPr firstRow="1" bandRow="1">
                <a:tableStyleId>{69CF1AB2-1976-4502-BF36-3FF5EA218861}</a:tableStyleId>
              </a:tblPr>
              <a:tblGrid>
                <a:gridCol w="603644">
                  <a:extLst>
                    <a:ext uri="{9D8B030D-6E8A-4147-A177-3AD203B41FA5}">
                      <a16:colId xmlns:a16="http://schemas.microsoft.com/office/drawing/2014/main" val="20000"/>
                    </a:ext>
                  </a:extLst>
                </a:gridCol>
                <a:gridCol w="3923685">
                  <a:extLst>
                    <a:ext uri="{9D8B030D-6E8A-4147-A177-3AD203B41FA5}">
                      <a16:colId xmlns:a16="http://schemas.microsoft.com/office/drawing/2014/main" val="20001"/>
                    </a:ext>
                  </a:extLst>
                </a:gridCol>
                <a:gridCol w="3848228">
                  <a:extLst>
                    <a:ext uri="{9D8B030D-6E8A-4147-A177-3AD203B41FA5}">
                      <a16:colId xmlns:a16="http://schemas.microsoft.com/office/drawing/2014/main" val="20002"/>
                    </a:ext>
                  </a:extLst>
                </a:gridCol>
              </a:tblGrid>
              <a:tr h="184831">
                <a:tc>
                  <a:txBody>
                    <a:bodyPr/>
                    <a:lstStyle/>
                    <a:p>
                      <a:endParaRPr lang="zh-TW" altLang="en-US" sz="2400" dirty="0">
                        <a:latin typeface="+mn-lt"/>
                        <a:ea typeface="+mn-ea"/>
                      </a:endParaRPr>
                    </a:p>
                  </a:txBody>
                  <a:tcPr marL="91445" marR="91445" marT="45726" marB="45726">
                    <a:solidFill>
                      <a:srgbClr val="CCECFF"/>
                    </a:solidFill>
                  </a:tcPr>
                </a:tc>
                <a:tc>
                  <a:txBody>
                    <a:bodyPr/>
                    <a:lstStyle/>
                    <a:p>
                      <a:pPr algn="ctr"/>
                      <a:r>
                        <a:rPr lang="zh-TW" altLang="en-US" sz="2400" dirty="0" smtClean="0">
                          <a:solidFill>
                            <a:srgbClr val="0000FF"/>
                          </a:solidFill>
                          <a:latin typeface="+mn-lt"/>
                          <a:ea typeface="+mn-ea"/>
                        </a:rPr>
                        <a:t>傳統網路</a:t>
                      </a:r>
                      <a:endParaRPr lang="zh-TW" altLang="en-US" sz="2400" dirty="0">
                        <a:solidFill>
                          <a:srgbClr val="0000FF"/>
                        </a:solidFill>
                        <a:latin typeface="+mn-lt"/>
                        <a:ea typeface="+mn-ea"/>
                      </a:endParaRPr>
                    </a:p>
                  </a:txBody>
                  <a:tcPr marL="91445" marR="91445" marT="45726" marB="45726" anchor="ctr">
                    <a:solidFill>
                      <a:srgbClr val="CCECFF"/>
                    </a:solidFill>
                  </a:tcPr>
                </a:tc>
                <a:tc>
                  <a:txBody>
                    <a:bodyPr/>
                    <a:lstStyle/>
                    <a:p>
                      <a:pPr algn="ctr"/>
                      <a:r>
                        <a:rPr lang="en-US" altLang="zh-TW" sz="2400" dirty="0" smtClean="0">
                          <a:solidFill>
                            <a:srgbClr val="0000FF"/>
                          </a:solidFill>
                          <a:latin typeface="+mn-lt"/>
                          <a:ea typeface="+mn-ea"/>
                        </a:rPr>
                        <a:t>NFV</a:t>
                      </a:r>
                      <a:endParaRPr lang="zh-TW" altLang="en-US" sz="2400" dirty="0">
                        <a:solidFill>
                          <a:srgbClr val="0000FF"/>
                        </a:solidFill>
                        <a:latin typeface="+mn-lt"/>
                        <a:ea typeface="+mn-ea"/>
                      </a:endParaRPr>
                    </a:p>
                  </a:txBody>
                  <a:tcPr marL="91445" marR="91445" marT="45726" marB="45726" anchor="ctr">
                    <a:solidFill>
                      <a:srgbClr val="CCECFF"/>
                    </a:solidFill>
                  </a:tcPr>
                </a:tc>
                <a:extLst>
                  <a:ext uri="{0D108BD9-81ED-4DB2-BD59-A6C34878D82A}">
                    <a16:rowId xmlns:a16="http://schemas.microsoft.com/office/drawing/2014/main" val="10000"/>
                  </a:ext>
                </a:extLst>
              </a:tr>
              <a:tr h="1125213">
                <a:tc>
                  <a:txBody>
                    <a:bodyPr/>
                    <a:lstStyle/>
                    <a:p>
                      <a:r>
                        <a:rPr lang="zh-TW" altLang="en-US" sz="2400" b="1" dirty="0" smtClean="0">
                          <a:solidFill>
                            <a:srgbClr val="0000FF"/>
                          </a:solidFill>
                          <a:latin typeface="+mn-lt"/>
                          <a:ea typeface="+mn-ea"/>
                        </a:rPr>
                        <a:t>作法</a:t>
                      </a:r>
                      <a:endParaRPr lang="zh-TW" altLang="en-US" sz="2400" b="1" dirty="0">
                        <a:solidFill>
                          <a:srgbClr val="0000FF"/>
                        </a:solidFill>
                        <a:latin typeface="+mn-lt"/>
                        <a:ea typeface="+mn-ea"/>
                      </a:endParaRPr>
                    </a:p>
                  </a:txBody>
                  <a:tcPr marL="91445" marR="91445" marT="45726" marB="45726" anchor="ctr">
                    <a:solidFill>
                      <a:srgbClr val="CCECFF"/>
                    </a:solidFill>
                  </a:tcPr>
                </a:tc>
                <a:tc>
                  <a:txBody>
                    <a:bodyPr/>
                    <a:lstStyle/>
                    <a:p>
                      <a:pPr algn="just"/>
                      <a:r>
                        <a:rPr lang="zh-TW" altLang="en-US" sz="2400" b="1" kern="1200" dirty="0" smtClean="0">
                          <a:effectLst/>
                          <a:latin typeface="+mn-lt"/>
                          <a:ea typeface="+mn-ea"/>
                        </a:rPr>
                        <a:t>分散式的架構，專屬功能</a:t>
                      </a:r>
                      <a:r>
                        <a:rPr lang="zh-TW" altLang="en-US" sz="2400" b="1" kern="1200" dirty="0" smtClean="0">
                          <a:solidFill>
                            <a:srgbClr val="FF0000"/>
                          </a:solidFill>
                          <a:effectLst/>
                          <a:latin typeface="+mn-lt"/>
                          <a:ea typeface="+mn-ea"/>
                        </a:rPr>
                        <a:t>有專屬硬體機器</a:t>
                      </a:r>
                      <a:r>
                        <a:rPr lang="zh-TW" altLang="en-US" sz="2400" b="1" kern="1200" dirty="0" smtClean="0">
                          <a:effectLst/>
                          <a:latin typeface="+mn-lt"/>
                          <a:ea typeface="+mn-ea"/>
                        </a:rPr>
                        <a:t>。</a:t>
                      </a:r>
                      <a:endParaRPr lang="zh-TW" altLang="en-US" sz="2400" b="1" dirty="0">
                        <a:latin typeface="+mn-lt"/>
                        <a:ea typeface="+mn-ea"/>
                      </a:endParaRPr>
                    </a:p>
                  </a:txBody>
                  <a:tcPr marL="91445" marR="91445" marT="45726" marB="45726"/>
                </a:tc>
                <a:tc>
                  <a:txBody>
                    <a:bodyPr/>
                    <a:lstStyle/>
                    <a:p>
                      <a:pPr algn="just"/>
                      <a:r>
                        <a:rPr lang="zh-TW" altLang="en-US" sz="2400" b="1" dirty="0" smtClean="0">
                          <a:latin typeface="+mn-lt"/>
                          <a:ea typeface="+mn-ea"/>
                        </a:rPr>
                        <a:t>集中式架構，利用</a:t>
                      </a:r>
                      <a:r>
                        <a:rPr lang="zh-TW" altLang="en-US" sz="2400" b="1" dirty="0" smtClean="0">
                          <a:solidFill>
                            <a:srgbClr val="FF0000"/>
                          </a:solidFill>
                          <a:latin typeface="+mn-lt"/>
                          <a:ea typeface="+mn-ea"/>
                        </a:rPr>
                        <a:t>虛擬化平台</a:t>
                      </a:r>
                      <a:r>
                        <a:rPr lang="zh-TW" altLang="en-US" sz="2400" b="1" dirty="0" smtClean="0">
                          <a:latin typeface="+mn-lt"/>
                          <a:ea typeface="+mn-ea"/>
                        </a:rPr>
                        <a:t>提供專屬機器的網路功能。</a:t>
                      </a:r>
                      <a:endParaRPr lang="zh-TW" altLang="en-US" sz="2400" b="1" dirty="0">
                        <a:latin typeface="+mn-lt"/>
                        <a:ea typeface="+mn-ea"/>
                      </a:endParaRPr>
                    </a:p>
                  </a:txBody>
                  <a:tcPr marL="91445" marR="91445" marT="45726" marB="45726"/>
                </a:tc>
                <a:extLst>
                  <a:ext uri="{0D108BD9-81ED-4DB2-BD59-A6C34878D82A}">
                    <a16:rowId xmlns:a16="http://schemas.microsoft.com/office/drawing/2014/main" val="10001"/>
                  </a:ext>
                </a:extLst>
              </a:tr>
              <a:tr h="1817645">
                <a:tc>
                  <a:txBody>
                    <a:bodyPr/>
                    <a:lstStyle/>
                    <a:p>
                      <a:r>
                        <a:rPr lang="zh-TW" altLang="en-US" sz="2400" b="1" dirty="0" smtClean="0">
                          <a:solidFill>
                            <a:srgbClr val="0000FF"/>
                          </a:solidFill>
                          <a:latin typeface="+mn-lt"/>
                          <a:ea typeface="+mn-ea"/>
                        </a:rPr>
                        <a:t>優點</a:t>
                      </a:r>
                      <a:endParaRPr lang="en-US" altLang="zh-TW" sz="2400" b="1" dirty="0" smtClean="0">
                        <a:solidFill>
                          <a:srgbClr val="0000FF"/>
                        </a:solidFill>
                        <a:latin typeface="+mn-lt"/>
                        <a:ea typeface="+mn-ea"/>
                      </a:endParaRPr>
                    </a:p>
                  </a:txBody>
                  <a:tcPr marL="91445" marR="91445" marT="45726" marB="45726" anchor="ctr">
                    <a:solidFill>
                      <a:srgbClr val="CCECFF"/>
                    </a:solidFill>
                  </a:tcPr>
                </a:tc>
                <a:tc>
                  <a:txBody>
                    <a:bodyPr/>
                    <a:lstStyle/>
                    <a:p>
                      <a:pPr algn="just"/>
                      <a:r>
                        <a:rPr lang="zh-TW" altLang="en-US" sz="2400" b="1" kern="1200" dirty="0" smtClean="0">
                          <a:effectLst/>
                          <a:latin typeface="+mn-lt"/>
                          <a:ea typeface="+mn-ea"/>
                        </a:rPr>
                        <a:t>從硬體設計來達成網路傳遞訊息的行為，並且提升交易的處理速度。</a:t>
                      </a:r>
                      <a:endParaRPr lang="zh-TW" altLang="en-US" sz="2400" b="1" dirty="0">
                        <a:latin typeface="+mn-lt"/>
                        <a:ea typeface="+mn-ea"/>
                      </a:endParaRPr>
                    </a:p>
                  </a:txBody>
                  <a:tcPr marL="91445" marR="91445" marT="45726" marB="45726"/>
                </a:tc>
                <a:tc>
                  <a:txBody>
                    <a:bodyPr/>
                    <a:lstStyle/>
                    <a:p>
                      <a:pPr algn="just"/>
                      <a:r>
                        <a:rPr lang="zh-TW" altLang="en-US" sz="2400" b="1" dirty="0" smtClean="0">
                          <a:latin typeface="+mn-lt"/>
                          <a:ea typeface="+mn-ea"/>
                        </a:rPr>
                        <a:t>從虛擬化平台來構成網路佈建網路傳遞處理伺服器，透過虛擬化平台彈性調整效能。</a:t>
                      </a:r>
                      <a:endParaRPr lang="zh-TW" altLang="en-US" sz="2400" b="1" dirty="0">
                        <a:latin typeface="+mn-lt"/>
                        <a:ea typeface="+mn-ea"/>
                      </a:endParaRPr>
                    </a:p>
                  </a:txBody>
                  <a:tcPr marL="91445" marR="91445" marT="45726" marB="45726"/>
                </a:tc>
                <a:extLst>
                  <a:ext uri="{0D108BD9-81ED-4DB2-BD59-A6C34878D82A}">
                    <a16:rowId xmlns:a16="http://schemas.microsoft.com/office/drawing/2014/main" val="10002"/>
                  </a:ext>
                </a:extLst>
              </a:tr>
              <a:tr h="1817645">
                <a:tc>
                  <a:txBody>
                    <a:bodyPr/>
                    <a:lstStyle/>
                    <a:p>
                      <a:r>
                        <a:rPr lang="zh-TW" altLang="en-US" sz="2400" b="1" dirty="0" smtClean="0">
                          <a:solidFill>
                            <a:srgbClr val="0000FF"/>
                          </a:solidFill>
                          <a:latin typeface="+mn-lt"/>
                          <a:ea typeface="+mn-ea"/>
                        </a:rPr>
                        <a:t>缺點</a:t>
                      </a:r>
                      <a:endParaRPr lang="zh-TW" altLang="en-US" sz="2400" b="1" dirty="0">
                        <a:solidFill>
                          <a:srgbClr val="0000FF"/>
                        </a:solidFill>
                        <a:latin typeface="+mn-lt"/>
                        <a:ea typeface="+mn-ea"/>
                      </a:endParaRPr>
                    </a:p>
                  </a:txBody>
                  <a:tcPr marL="91445" marR="91445" marT="45726" marB="45726" anchor="ctr">
                    <a:solidFill>
                      <a:srgbClr val="CCECFF"/>
                    </a:solidFill>
                  </a:tcPr>
                </a:tc>
                <a:tc>
                  <a:txBody>
                    <a:bodyPr/>
                    <a:lstStyle/>
                    <a:p>
                      <a:pPr algn="just"/>
                      <a:r>
                        <a:rPr lang="zh-TW" altLang="en-US" sz="2400" b="1" kern="1200" dirty="0" smtClean="0">
                          <a:effectLst/>
                          <a:latin typeface="+mn-lt"/>
                          <a:ea typeface="+mn-ea"/>
                        </a:rPr>
                        <a:t>當需要改變訊息傳遞行為時，必須逐一進行設定或者更換原來的設備，如此將耗費非常多的人力和成本。</a:t>
                      </a:r>
                      <a:endParaRPr lang="zh-TW" altLang="en-US" sz="2400" b="1" dirty="0">
                        <a:latin typeface="+mn-lt"/>
                        <a:ea typeface="+mn-ea"/>
                      </a:endParaRPr>
                    </a:p>
                  </a:txBody>
                  <a:tcPr marL="91445" marR="91445" marT="45726" marB="45726"/>
                </a:tc>
                <a:tc>
                  <a:txBody>
                    <a:bodyPr/>
                    <a:lstStyle/>
                    <a:p>
                      <a:pPr algn="just"/>
                      <a:r>
                        <a:rPr lang="zh-TW" altLang="en-US" sz="2400" b="1" dirty="0" smtClean="0">
                          <a:latin typeface="+mn-lt"/>
                          <a:ea typeface="+mn-ea"/>
                        </a:rPr>
                        <a:t>初期軟硬體設備投資高，並受限於虛擬化平台的基礎硬體環境。</a:t>
                      </a:r>
                      <a:endParaRPr lang="zh-TW" altLang="en-US" sz="2400" b="1" dirty="0">
                        <a:latin typeface="+mn-lt"/>
                        <a:ea typeface="+mn-ea"/>
                      </a:endParaRPr>
                    </a:p>
                  </a:txBody>
                  <a:tcPr marL="91445" marR="91445" marT="45726" marB="45726"/>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26560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NFV</a:t>
            </a:r>
            <a:r>
              <a:rPr lang="zh-TW" altLang="en-US" dirty="0"/>
              <a:t>網路功能虛擬</a:t>
            </a:r>
            <a:r>
              <a:rPr lang="zh-TW" altLang="en-US" dirty="0" smtClean="0"/>
              <a:t>化目的</a:t>
            </a:r>
            <a:endParaRPr lang="zh-TW" altLang="en-US" dirty="0"/>
          </a:p>
        </p:txBody>
      </p:sp>
      <p:sp>
        <p:nvSpPr>
          <p:cNvPr id="3" name="文字版面配置區 2"/>
          <p:cNvSpPr>
            <a:spLocks noGrp="1"/>
          </p:cNvSpPr>
          <p:nvPr>
            <p:ph type="body" idx="1"/>
          </p:nvPr>
        </p:nvSpPr>
        <p:spPr/>
        <p:txBody>
          <a:bodyPr/>
          <a:lstStyle/>
          <a:p>
            <a:pPr>
              <a:lnSpc>
                <a:spcPct val="150000"/>
              </a:lnSpc>
            </a:pPr>
            <a:r>
              <a:rPr lang="zh-TW" altLang="en-US" dirty="0"/>
              <a:t>利用</a:t>
            </a:r>
            <a:r>
              <a:rPr lang="zh-TW" altLang="en-US" dirty="0">
                <a:solidFill>
                  <a:srgbClr val="0000FF"/>
                </a:solidFill>
              </a:rPr>
              <a:t>通用性高容量</a:t>
            </a:r>
            <a:r>
              <a:rPr lang="zh-TW" altLang="en-US" dirty="0"/>
              <a:t>的伺服器、儲存設備及交換器等設備來支援大量變動性高的網路連線需求，透過</a:t>
            </a:r>
            <a:r>
              <a:rPr lang="zh-TW" altLang="en-US" dirty="0">
                <a:solidFill>
                  <a:srgbClr val="0000FF"/>
                </a:solidFill>
              </a:rPr>
              <a:t>虛擬化技術</a:t>
            </a:r>
            <a:r>
              <a:rPr lang="zh-TW" altLang="en-US" dirty="0"/>
              <a:t>、</a:t>
            </a:r>
            <a:r>
              <a:rPr lang="zh-TW" altLang="en-US" dirty="0">
                <a:solidFill>
                  <a:srgbClr val="0000FF"/>
                </a:solidFill>
              </a:rPr>
              <a:t>軟體控管</a:t>
            </a:r>
            <a:r>
              <a:rPr lang="zh-TW" altLang="en-US" dirty="0"/>
              <a:t>、</a:t>
            </a:r>
            <a:r>
              <a:rPr lang="zh-TW" altLang="en-US" dirty="0">
                <a:solidFill>
                  <a:srgbClr val="0000FF"/>
                </a:solidFill>
              </a:rPr>
              <a:t>硬體管理配置</a:t>
            </a:r>
            <a:r>
              <a:rPr lang="zh-TW" altLang="en-US" dirty="0"/>
              <a:t>，依需求提供相對應的品質服務。</a:t>
            </a:r>
          </a:p>
          <a:p>
            <a:endParaRPr lang="zh-TW" altLang="en-US" dirty="0"/>
          </a:p>
        </p:txBody>
      </p:sp>
      <p:sp>
        <p:nvSpPr>
          <p:cNvPr id="4" name="頁尾版面配置區 3"/>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37</a:t>
            </a:fld>
            <a:endParaRPr lang="zh-TW" altLang="en-US" dirty="0" smtClean="0">
              <a:solidFill>
                <a:srgbClr val="0091EA"/>
              </a:solidFill>
            </a:endParaRPr>
          </a:p>
        </p:txBody>
      </p:sp>
    </p:spTree>
    <p:extLst>
      <p:ext uri="{BB962C8B-B14F-4D97-AF65-F5344CB8AC3E}">
        <p14:creationId xmlns:p14="http://schemas.microsoft.com/office/powerpoint/2010/main" val="2331525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34653" y="17620"/>
            <a:ext cx="7787456" cy="838983"/>
          </a:xfrm>
        </p:spPr>
        <p:txBody>
          <a:bodyPr/>
          <a:lstStyle/>
          <a:p>
            <a:r>
              <a:rPr lang="zh-TW" altLang="en-US" sz="4000" dirty="0">
                <a:latin typeface="+mn-lt"/>
                <a:ea typeface="+mn-ea"/>
              </a:rPr>
              <a:t>與軟體定義網路（</a:t>
            </a:r>
            <a:r>
              <a:rPr lang="en-US" altLang="zh-TW" sz="4000" dirty="0">
                <a:latin typeface="+mn-lt"/>
                <a:ea typeface="+mn-ea"/>
              </a:rPr>
              <a:t>SDN</a:t>
            </a:r>
            <a:r>
              <a:rPr lang="zh-TW" altLang="en-US" sz="4000" dirty="0">
                <a:latin typeface="+mn-lt"/>
                <a:ea typeface="+mn-ea"/>
              </a:rPr>
              <a:t>）的關係</a:t>
            </a:r>
          </a:p>
        </p:txBody>
      </p:sp>
      <p:sp>
        <p:nvSpPr>
          <p:cNvPr id="5" name="橢圓 4"/>
          <p:cNvSpPr/>
          <p:nvPr/>
        </p:nvSpPr>
        <p:spPr>
          <a:xfrm>
            <a:off x="1691977" y="908198"/>
            <a:ext cx="3455988" cy="3384550"/>
          </a:xfrm>
          <a:prstGeom prst="ellipse">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400" b="1" dirty="0">
                <a:solidFill>
                  <a:srgbClr val="0000FF"/>
                </a:solidFill>
              </a:rPr>
              <a:t>開放式</a:t>
            </a:r>
            <a:r>
              <a:rPr lang="zh-TW" altLang="en-US" sz="2400" b="1" dirty="0" smtClean="0">
                <a:solidFill>
                  <a:srgbClr val="0000FF"/>
                </a:solidFill>
              </a:rPr>
              <a:t>創新</a:t>
            </a:r>
            <a:r>
              <a:rPr lang="en-US" altLang="zh-TW" sz="2400" b="1" dirty="0" smtClean="0">
                <a:solidFill>
                  <a:srgbClr val="0000FF"/>
                </a:solidFill>
              </a:rPr>
              <a:t/>
            </a:r>
            <a:br>
              <a:rPr lang="en-US" altLang="zh-TW" sz="2400" b="1" dirty="0" smtClean="0">
                <a:solidFill>
                  <a:srgbClr val="0000FF"/>
                </a:solidFill>
              </a:rPr>
            </a:br>
            <a:r>
              <a:rPr lang="en-US" altLang="zh-TW" sz="2000" b="1" dirty="0" smtClean="0">
                <a:solidFill>
                  <a:srgbClr val="111111"/>
                </a:solidFill>
              </a:rPr>
              <a:t>(Open Innovation)   </a:t>
            </a:r>
            <a:endParaRPr lang="zh-TW" altLang="en-US" sz="2000" b="1" dirty="0">
              <a:solidFill>
                <a:srgbClr val="111111"/>
              </a:solidFill>
            </a:endParaRPr>
          </a:p>
        </p:txBody>
      </p:sp>
      <p:sp>
        <p:nvSpPr>
          <p:cNvPr id="6" name="橢圓 5"/>
          <p:cNvSpPr/>
          <p:nvPr/>
        </p:nvSpPr>
        <p:spPr>
          <a:xfrm>
            <a:off x="4428381" y="841664"/>
            <a:ext cx="3455987" cy="3384550"/>
          </a:xfrm>
          <a:prstGeom prst="ellipse">
            <a:avLst/>
          </a:prstGeom>
          <a:solidFill>
            <a:schemeClr val="accent1">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400" b="1" dirty="0" smtClean="0">
                <a:solidFill>
                  <a:srgbClr val="0000FF"/>
                </a:solidFill>
              </a:rPr>
              <a:t>   軟體</a:t>
            </a:r>
            <a:r>
              <a:rPr lang="zh-TW" altLang="en-US" sz="2400" b="1" dirty="0">
                <a:solidFill>
                  <a:srgbClr val="0000FF"/>
                </a:solidFill>
              </a:rPr>
              <a:t>定義</a:t>
            </a:r>
            <a:r>
              <a:rPr lang="zh-TW" altLang="en-US" sz="2400" b="1" dirty="0" smtClean="0">
                <a:solidFill>
                  <a:srgbClr val="0000FF"/>
                </a:solidFill>
              </a:rPr>
              <a:t>網路</a:t>
            </a:r>
            <a:endParaRPr lang="en-US" altLang="zh-TW" sz="2400" b="1" dirty="0" smtClean="0">
              <a:solidFill>
                <a:srgbClr val="0000FF"/>
              </a:solidFill>
            </a:endParaRPr>
          </a:p>
          <a:p>
            <a:pPr algn="ctr">
              <a:defRPr/>
            </a:pPr>
            <a:r>
              <a:rPr lang="en-US" altLang="zh-TW" sz="2000" b="1" dirty="0" smtClean="0">
                <a:solidFill>
                  <a:srgbClr val="111111"/>
                </a:solidFill>
              </a:rPr>
              <a:t>    (</a:t>
            </a:r>
            <a:r>
              <a:rPr lang="en-US" altLang="zh-TW" sz="2000" b="1" dirty="0">
                <a:solidFill>
                  <a:srgbClr val="111111"/>
                </a:solidFill>
              </a:rPr>
              <a:t>Software </a:t>
            </a:r>
            <a:r>
              <a:rPr lang="en-US" altLang="zh-TW" sz="2000" b="1" dirty="0" smtClean="0">
                <a:solidFill>
                  <a:srgbClr val="111111"/>
                </a:solidFill>
              </a:rPr>
              <a:t>Defined</a:t>
            </a:r>
            <a:br>
              <a:rPr lang="en-US" altLang="zh-TW" sz="2000" b="1" dirty="0" smtClean="0">
                <a:solidFill>
                  <a:srgbClr val="111111"/>
                </a:solidFill>
              </a:rPr>
            </a:br>
            <a:r>
              <a:rPr lang="en-US" altLang="zh-TW" sz="2000" b="1" dirty="0" smtClean="0">
                <a:solidFill>
                  <a:srgbClr val="111111"/>
                </a:solidFill>
              </a:rPr>
              <a:t>     Networking, SDN)</a:t>
            </a:r>
            <a:endParaRPr lang="zh-TW" altLang="en-US" sz="2000" b="1" dirty="0">
              <a:solidFill>
                <a:srgbClr val="111111"/>
              </a:solidFill>
            </a:endParaRPr>
          </a:p>
        </p:txBody>
      </p:sp>
      <p:sp>
        <p:nvSpPr>
          <p:cNvPr id="8" name="文字方塊 3"/>
          <p:cNvSpPr txBox="1">
            <a:spLocks noChangeArrowheads="1"/>
          </p:cNvSpPr>
          <p:nvPr/>
        </p:nvSpPr>
        <p:spPr bwMode="auto">
          <a:xfrm>
            <a:off x="7164288" y="3718773"/>
            <a:ext cx="1728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marL="285750" indent="-285750" algn="just" eaLnBrk="1" hangingPunct="1">
              <a:spcBef>
                <a:spcPct val="0"/>
              </a:spcBef>
              <a:buFont typeface="Wingdings" pitchFamily="2" charset="2"/>
              <a:buChar char="l"/>
            </a:pPr>
            <a:r>
              <a:rPr lang="zh-TW" altLang="en-US" sz="1800" b="1" dirty="0">
                <a:latin typeface="+mn-lt"/>
                <a:ea typeface="+mn-ea"/>
              </a:rPr>
              <a:t>網路虛擬</a:t>
            </a:r>
            <a:r>
              <a:rPr lang="zh-TW" altLang="en-US" sz="1800" b="1" dirty="0" smtClean="0">
                <a:latin typeface="+mn-lt"/>
                <a:ea typeface="+mn-ea"/>
              </a:rPr>
              <a:t>化</a:t>
            </a:r>
            <a:endParaRPr lang="en-US" altLang="zh-TW" sz="1800" b="1" dirty="0" smtClean="0">
              <a:latin typeface="+mn-lt"/>
              <a:ea typeface="+mn-ea"/>
            </a:endParaRPr>
          </a:p>
          <a:p>
            <a:pPr marL="285750" indent="-285750" eaLnBrk="1" hangingPunct="1">
              <a:spcBef>
                <a:spcPct val="0"/>
              </a:spcBef>
              <a:buFont typeface="Wingdings" pitchFamily="2" charset="2"/>
              <a:buChar char="l"/>
            </a:pPr>
            <a:r>
              <a:rPr lang="zh-TW" altLang="en-US" sz="1800" b="1" dirty="0" smtClean="0">
                <a:latin typeface="+mn-lt"/>
                <a:ea typeface="+mn-ea"/>
              </a:rPr>
              <a:t>加速</a:t>
            </a:r>
            <a:r>
              <a:rPr lang="zh-TW" altLang="en-US" sz="1800" b="1" dirty="0">
                <a:latin typeface="+mn-lt"/>
                <a:ea typeface="+mn-ea"/>
              </a:rPr>
              <a:t>創新</a:t>
            </a:r>
          </a:p>
        </p:txBody>
      </p:sp>
      <p:sp>
        <p:nvSpPr>
          <p:cNvPr id="9" name="矩形 4"/>
          <p:cNvSpPr>
            <a:spLocks noChangeArrowheads="1"/>
          </p:cNvSpPr>
          <p:nvPr/>
        </p:nvSpPr>
        <p:spPr bwMode="auto">
          <a:xfrm>
            <a:off x="6341782" y="4892967"/>
            <a:ext cx="255069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marL="285750" indent="-285750" algn="just" eaLnBrk="1" hangingPunct="1">
              <a:spcBef>
                <a:spcPct val="0"/>
              </a:spcBef>
              <a:buFont typeface="Wingdings" pitchFamily="2" charset="2"/>
              <a:buChar char="l"/>
            </a:pPr>
            <a:r>
              <a:rPr lang="zh-TW" altLang="en-US" sz="1800" b="1" dirty="0">
                <a:latin typeface="+mn-lt"/>
                <a:ea typeface="+mn-ea"/>
              </a:rPr>
              <a:t>減少</a:t>
            </a:r>
            <a:r>
              <a:rPr lang="zh-TW" altLang="en-US" sz="1800" b="1" dirty="0" smtClean="0">
                <a:latin typeface="+mn-lt"/>
                <a:ea typeface="+mn-ea"/>
              </a:rPr>
              <a:t>資金</a:t>
            </a:r>
            <a:endParaRPr lang="en-US" altLang="zh-TW" sz="1800" b="1" dirty="0" smtClean="0">
              <a:latin typeface="+mn-lt"/>
              <a:ea typeface="+mn-ea"/>
            </a:endParaRPr>
          </a:p>
          <a:p>
            <a:pPr marL="285750" indent="-285750" algn="just" eaLnBrk="1" hangingPunct="1">
              <a:spcBef>
                <a:spcPct val="0"/>
              </a:spcBef>
              <a:buFont typeface="Wingdings" pitchFamily="2" charset="2"/>
              <a:buChar char="l"/>
            </a:pPr>
            <a:r>
              <a:rPr lang="zh-TW" altLang="en-US" sz="1800" b="1" dirty="0" smtClean="0">
                <a:latin typeface="+mn-lt"/>
                <a:ea typeface="+mn-ea"/>
              </a:rPr>
              <a:t>固定</a:t>
            </a:r>
            <a:r>
              <a:rPr lang="zh-TW" altLang="en-US" sz="1800" b="1" dirty="0">
                <a:latin typeface="+mn-lt"/>
                <a:ea typeface="+mn-ea"/>
              </a:rPr>
              <a:t>資産的投入</a:t>
            </a:r>
            <a:endParaRPr lang="en-US" altLang="zh-TW" sz="1800" b="1" dirty="0">
              <a:latin typeface="+mn-lt"/>
              <a:ea typeface="+mn-ea"/>
            </a:endParaRPr>
          </a:p>
          <a:p>
            <a:pPr marL="285750" indent="-285750" algn="just" eaLnBrk="1" hangingPunct="1">
              <a:spcBef>
                <a:spcPct val="0"/>
              </a:spcBef>
              <a:buFont typeface="Wingdings" pitchFamily="2" charset="2"/>
              <a:buChar char="l"/>
            </a:pPr>
            <a:r>
              <a:rPr lang="zh-TW" altLang="en-US" sz="1800" b="1" dirty="0">
                <a:latin typeface="+mn-lt"/>
                <a:ea typeface="+mn-ea"/>
              </a:rPr>
              <a:t>降低管理支出</a:t>
            </a:r>
            <a:endParaRPr lang="en-US" altLang="zh-TW" sz="1800" b="1" dirty="0">
              <a:latin typeface="+mn-lt"/>
              <a:ea typeface="+mn-ea"/>
            </a:endParaRPr>
          </a:p>
          <a:p>
            <a:pPr marL="285750" indent="-285750" algn="just" eaLnBrk="1" hangingPunct="1">
              <a:spcBef>
                <a:spcPct val="0"/>
              </a:spcBef>
              <a:buFont typeface="Wingdings" pitchFamily="2" charset="2"/>
              <a:buChar char="l"/>
            </a:pPr>
            <a:r>
              <a:rPr lang="zh-TW" altLang="en-US" sz="1800" b="1" dirty="0">
                <a:latin typeface="+mn-lt"/>
                <a:ea typeface="+mn-ea"/>
              </a:rPr>
              <a:t>減低空間及能源消耗</a:t>
            </a:r>
          </a:p>
        </p:txBody>
      </p:sp>
      <p:sp>
        <p:nvSpPr>
          <p:cNvPr id="10" name="文字方塊 10"/>
          <p:cNvSpPr txBox="1">
            <a:spLocks noChangeArrowheads="1"/>
          </p:cNvSpPr>
          <p:nvPr/>
        </p:nvSpPr>
        <p:spPr bwMode="auto">
          <a:xfrm>
            <a:off x="251520" y="3429000"/>
            <a:ext cx="187220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marL="285750" indent="-285750" algn="just" eaLnBrk="1" hangingPunct="1">
              <a:spcBef>
                <a:spcPct val="0"/>
              </a:spcBef>
              <a:buFont typeface="Wingdings" pitchFamily="2" charset="2"/>
              <a:buChar char="l"/>
            </a:pPr>
            <a:r>
              <a:rPr lang="zh-TW" altLang="en-US" sz="1800" b="1" dirty="0">
                <a:latin typeface="+mn-lt"/>
                <a:ea typeface="+mn-ea"/>
              </a:rPr>
              <a:t>突破組織以往封閉的疆界</a:t>
            </a:r>
            <a:endParaRPr lang="en-US" altLang="zh-TW" sz="1800" b="1" dirty="0">
              <a:latin typeface="+mn-lt"/>
              <a:ea typeface="+mn-ea"/>
            </a:endParaRPr>
          </a:p>
          <a:p>
            <a:pPr marL="285750" indent="-285750" algn="just" eaLnBrk="1" hangingPunct="1">
              <a:spcBef>
                <a:spcPct val="0"/>
              </a:spcBef>
              <a:buFont typeface="Wingdings" pitchFamily="2" charset="2"/>
              <a:buChar char="l"/>
            </a:pPr>
            <a:r>
              <a:rPr lang="zh-TW" altLang="en-US" sz="1800" b="1" dirty="0" smtClean="0">
                <a:latin typeface="+mn-lt"/>
                <a:ea typeface="+mn-ea"/>
              </a:rPr>
              <a:t>充滿</a:t>
            </a:r>
            <a:r>
              <a:rPr lang="zh-TW" altLang="en-US" sz="1800" b="1" dirty="0">
                <a:latin typeface="+mn-lt"/>
                <a:ea typeface="+mn-ea"/>
              </a:rPr>
              <a:t>競爭的</a:t>
            </a:r>
            <a:r>
              <a:rPr lang="en-US" altLang="zh-TW" sz="1800" b="1" dirty="0">
                <a:latin typeface="+mn-lt"/>
                <a:ea typeface="+mn-ea"/>
              </a:rPr>
              <a:t/>
            </a:r>
            <a:br>
              <a:rPr lang="en-US" altLang="zh-TW" sz="1800" b="1" dirty="0">
                <a:latin typeface="+mn-lt"/>
                <a:ea typeface="+mn-ea"/>
              </a:rPr>
            </a:br>
            <a:r>
              <a:rPr lang="zh-TW" altLang="en-US" sz="1800" b="1" dirty="0">
                <a:latin typeface="+mn-lt"/>
                <a:ea typeface="+mn-ea"/>
              </a:rPr>
              <a:t>第三方創新應用</a:t>
            </a:r>
            <a:endParaRPr lang="en-US" altLang="zh-TW" sz="1800" b="1" dirty="0">
              <a:latin typeface="+mn-lt"/>
              <a:ea typeface="+mn-ea"/>
            </a:endParaRPr>
          </a:p>
          <a:p>
            <a:pPr eaLnBrk="1" hangingPunct="1">
              <a:spcBef>
                <a:spcPct val="0"/>
              </a:spcBef>
              <a:buFontTx/>
              <a:buNone/>
            </a:pPr>
            <a:endParaRPr lang="zh-TW" altLang="en-US" sz="1800" dirty="0"/>
          </a:p>
        </p:txBody>
      </p:sp>
      <p:sp>
        <p:nvSpPr>
          <p:cNvPr id="7" name="橢圓 6"/>
          <p:cNvSpPr/>
          <p:nvPr/>
        </p:nvSpPr>
        <p:spPr>
          <a:xfrm>
            <a:off x="2988965" y="3068786"/>
            <a:ext cx="3455987" cy="3384550"/>
          </a:xfrm>
          <a:prstGeom prst="ellipse">
            <a:avLst/>
          </a:prstGeom>
          <a:solidFill>
            <a:srgbClr val="FF66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400" b="1" dirty="0">
                <a:solidFill>
                  <a:srgbClr val="FF0000"/>
                </a:solidFill>
              </a:rPr>
              <a:t>網路功能虛擬</a:t>
            </a:r>
            <a:r>
              <a:rPr lang="zh-TW" altLang="en-US" sz="2400" b="1" dirty="0" smtClean="0">
                <a:solidFill>
                  <a:srgbClr val="FF0000"/>
                </a:solidFill>
              </a:rPr>
              <a:t>化</a:t>
            </a:r>
            <a:endParaRPr lang="en-US" altLang="zh-TW" sz="2400" b="1" dirty="0" smtClean="0">
              <a:solidFill>
                <a:srgbClr val="FF0000"/>
              </a:solidFill>
            </a:endParaRPr>
          </a:p>
          <a:p>
            <a:pPr algn="ctr">
              <a:defRPr/>
            </a:pPr>
            <a:r>
              <a:rPr lang="zh-TW" altLang="en-US" dirty="0" smtClean="0"/>
              <a:t>（</a:t>
            </a:r>
            <a:r>
              <a:rPr lang="en-US" altLang="zh-TW" dirty="0" smtClean="0">
                <a:solidFill>
                  <a:srgbClr val="111111"/>
                </a:solidFill>
              </a:rPr>
              <a:t>(</a:t>
            </a:r>
            <a:r>
              <a:rPr lang="en-US" altLang="zh-TW" b="1" dirty="0" smtClean="0">
                <a:solidFill>
                  <a:srgbClr val="111111"/>
                </a:solidFill>
              </a:rPr>
              <a:t>Network </a:t>
            </a:r>
            <a:r>
              <a:rPr lang="en-US" altLang="zh-TW" b="1" dirty="0">
                <a:solidFill>
                  <a:srgbClr val="111111"/>
                </a:solidFill>
              </a:rPr>
              <a:t>Function Virtualization</a:t>
            </a:r>
            <a:r>
              <a:rPr lang="zh-TW" altLang="en-US" b="1" dirty="0">
                <a:solidFill>
                  <a:srgbClr val="111111"/>
                </a:solidFill>
              </a:rPr>
              <a:t>，</a:t>
            </a:r>
            <a:r>
              <a:rPr lang="en-US" altLang="zh-TW" b="1" dirty="0">
                <a:solidFill>
                  <a:srgbClr val="111111"/>
                </a:solidFill>
              </a:rPr>
              <a:t>NFV</a:t>
            </a:r>
            <a:r>
              <a:rPr lang="zh-TW" altLang="en-US" b="1" dirty="0" smtClean="0">
                <a:solidFill>
                  <a:srgbClr val="111111"/>
                </a:solidFill>
              </a:rPr>
              <a:t>）</a:t>
            </a:r>
            <a:endParaRPr lang="zh-TW" altLang="en-US" b="1" dirty="0">
              <a:solidFill>
                <a:srgbClr val="111111"/>
              </a:solidFill>
            </a:endParaRPr>
          </a:p>
        </p:txBody>
      </p:sp>
      <p:sp>
        <p:nvSpPr>
          <p:cNvPr id="11" name="頁尾版面配置區 3"/>
          <p:cNvSpPr txBox="1">
            <a:spLocks/>
          </p:cNvSpPr>
          <p:nvPr/>
        </p:nvSpPr>
        <p:spPr>
          <a:xfrm>
            <a:off x="156883" y="6394924"/>
            <a:ext cx="8830234"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r>
              <a:rPr lang="en-US" altLang="zh-TW" dirty="0" smtClean="0">
                <a:solidFill>
                  <a:srgbClr val="0091EA"/>
                </a:solidFill>
              </a:rPr>
              <a:t>38</a:t>
            </a:r>
            <a:endParaRPr lang="zh-TW" altLang="en-US" dirty="0" smtClean="0">
              <a:solidFill>
                <a:srgbClr val="0091EA"/>
              </a:solidFill>
            </a:endParaRPr>
          </a:p>
        </p:txBody>
      </p:sp>
    </p:spTree>
    <p:extLst>
      <p:ext uri="{BB962C8B-B14F-4D97-AF65-F5344CB8AC3E}">
        <p14:creationId xmlns:p14="http://schemas.microsoft.com/office/powerpoint/2010/main" val="40646030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39552" y="157752"/>
            <a:ext cx="5068664" cy="792163"/>
          </a:xfrm>
        </p:spPr>
        <p:txBody>
          <a:bodyPr/>
          <a:lstStyle/>
          <a:p>
            <a:r>
              <a:rPr lang="en-US" altLang="zh-TW" sz="4000" dirty="0">
                <a:latin typeface="+mn-lt"/>
                <a:ea typeface="+mn-ea"/>
              </a:rPr>
              <a:t>SDN</a:t>
            </a:r>
            <a:r>
              <a:rPr lang="zh-TW" altLang="en-US" sz="4000" dirty="0">
                <a:latin typeface="+mn-lt"/>
                <a:ea typeface="+mn-ea"/>
              </a:rPr>
              <a:t>與</a:t>
            </a:r>
            <a:r>
              <a:rPr lang="en-US" altLang="zh-TW" sz="4000" dirty="0">
                <a:latin typeface="+mn-lt"/>
                <a:ea typeface="+mn-ea"/>
              </a:rPr>
              <a:t>NFV</a:t>
            </a:r>
            <a:r>
              <a:rPr lang="zh-TW" altLang="en-US" sz="4000" dirty="0">
                <a:latin typeface="+mn-lt"/>
                <a:ea typeface="+mn-ea"/>
              </a:rPr>
              <a:t>相似之處</a:t>
            </a:r>
          </a:p>
        </p:txBody>
      </p:sp>
      <p:sp>
        <p:nvSpPr>
          <p:cNvPr id="5" name="內容版面配置區 2"/>
          <p:cNvSpPr txBox="1">
            <a:spLocks/>
          </p:cNvSpPr>
          <p:nvPr/>
        </p:nvSpPr>
        <p:spPr bwMode="auto">
          <a:xfrm>
            <a:off x="1047552" y="1335683"/>
            <a:ext cx="6912123"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indent="-419100">
              <a:lnSpc>
                <a:spcPct val="150000"/>
              </a:lnSpc>
              <a:spcBef>
                <a:spcPts val="600"/>
              </a:spcBef>
              <a:buClr>
                <a:srgbClr val="CFD8DC"/>
              </a:buClr>
              <a:buSzPts val="3000"/>
              <a:buFont typeface="Source Sans Pro"/>
              <a:buChar char="◎"/>
            </a:pPr>
            <a:r>
              <a:rPr lang="zh-TW" altLang="en-US" sz="2400" dirty="0">
                <a:solidFill>
                  <a:srgbClr val="263238"/>
                </a:solidFill>
                <a:latin typeface="+mn-ea"/>
                <a:ea typeface="+mn-ea"/>
                <a:cs typeface="Source Sans Pro"/>
                <a:sym typeface="Source Sans Pro"/>
              </a:rPr>
              <a:t>使用者需要</a:t>
            </a:r>
            <a:r>
              <a:rPr lang="zh-TW" altLang="en-US" sz="2400" dirty="0">
                <a:solidFill>
                  <a:srgbClr val="0000FF"/>
                </a:solidFill>
                <a:latin typeface="+mn-ea"/>
                <a:ea typeface="+mn-ea"/>
                <a:cs typeface="Source Sans Pro"/>
                <a:sym typeface="Source Sans Pro"/>
              </a:rPr>
              <a:t>更大彈性</a:t>
            </a:r>
            <a:r>
              <a:rPr lang="zh-TW" altLang="en-US" sz="2400" dirty="0">
                <a:solidFill>
                  <a:srgbClr val="263238"/>
                </a:solidFill>
                <a:latin typeface="+mn-ea"/>
                <a:ea typeface="+mn-ea"/>
                <a:cs typeface="Source Sans Pro"/>
                <a:sym typeface="Source Sans Pro"/>
              </a:rPr>
              <a:t>與</a:t>
            </a:r>
            <a:r>
              <a:rPr lang="zh-TW" altLang="en-US" sz="2400" dirty="0">
                <a:solidFill>
                  <a:srgbClr val="0000FF"/>
                </a:solidFill>
                <a:latin typeface="+mn-ea"/>
                <a:ea typeface="+mn-ea"/>
                <a:cs typeface="Source Sans Pro"/>
                <a:sym typeface="Source Sans Pro"/>
              </a:rPr>
              <a:t>互通性</a:t>
            </a:r>
            <a:r>
              <a:rPr lang="zh-TW" altLang="en-US" sz="2400" dirty="0">
                <a:solidFill>
                  <a:srgbClr val="263238"/>
                </a:solidFill>
                <a:latin typeface="+mn-ea"/>
                <a:ea typeface="+mn-ea"/>
                <a:cs typeface="Source Sans Pro"/>
                <a:sym typeface="Source Sans Pro"/>
              </a:rPr>
              <a:t>，而不是尋求某種特別的技術。</a:t>
            </a:r>
            <a:endParaRPr lang="en-US" altLang="zh-TW" sz="2400" dirty="0">
              <a:solidFill>
                <a:srgbClr val="263238"/>
              </a:solidFill>
              <a:latin typeface="+mn-ea"/>
              <a:ea typeface="+mn-ea"/>
              <a:cs typeface="Source Sans Pro"/>
              <a:sym typeface="Source Sans Pro"/>
            </a:endParaRPr>
          </a:p>
          <a:p>
            <a:pPr indent="-419100">
              <a:lnSpc>
                <a:spcPct val="150000"/>
              </a:lnSpc>
              <a:spcBef>
                <a:spcPts val="600"/>
              </a:spcBef>
              <a:buClr>
                <a:srgbClr val="CFD8DC"/>
              </a:buClr>
              <a:buSzPts val="3000"/>
              <a:buFont typeface="Source Sans Pro"/>
              <a:buChar char="◎"/>
            </a:pPr>
            <a:r>
              <a:rPr lang="zh-TW" altLang="en-US" sz="2400" dirty="0">
                <a:solidFill>
                  <a:srgbClr val="263238"/>
                </a:solidFill>
                <a:latin typeface="+mn-ea"/>
                <a:ea typeface="+mn-ea"/>
                <a:cs typeface="Source Sans Pro"/>
                <a:sym typeface="Source Sans Pro"/>
              </a:rPr>
              <a:t>幾乎在同一時間點被提出。</a:t>
            </a:r>
            <a:endParaRPr lang="en-US" altLang="zh-TW" sz="2400" dirty="0">
              <a:solidFill>
                <a:srgbClr val="263238"/>
              </a:solidFill>
              <a:latin typeface="+mn-ea"/>
              <a:ea typeface="+mn-ea"/>
              <a:cs typeface="Source Sans Pro"/>
              <a:sym typeface="Source Sans Pro"/>
            </a:endParaRPr>
          </a:p>
          <a:p>
            <a:pPr indent="-419100">
              <a:lnSpc>
                <a:spcPct val="150000"/>
              </a:lnSpc>
              <a:spcBef>
                <a:spcPts val="600"/>
              </a:spcBef>
              <a:buClr>
                <a:srgbClr val="CFD8DC"/>
              </a:buClr>
              <a:buSzPts val="3000"/>
              <a:buFont typeface="Source Sans Pro"/>
              <a:buChar char="◎"/>
            </a:pPr>
            <a:r>
              <a:rPr lang="zh-TW" altLang="en-US" sz="2400" dirty="0">
                <a:solidFill>
                  <a:srgbClr val="263238"/>
                </a:solidFill>
                <a:latin typeface="+mn-ea"/>
                <a:ea typeface="+mn-ea"/>
                <a:cs typeface="Source Sans Pro"/>
                <a:sym typeface="Source Sans Pro"/>
              </a:rPr>
              <a:t>可以並存，也被放在一起使用。</a:t>
            </a:r>
            <a:endParaRPr lang="en-US" altLang="zh-TW" sz="2400" dirty="0">
              <a:solidFill>
                <a:srgbClr val="263238"/>
              </a:solidFill>
              <a:latin typeface="+mn-ea"/>
              <a:ea typeface="+mn-ea"/>
              <a:cs typeface="Source Sans Pro"/>
              <a:sym typeface="Source Sans Pro"/>
            </a:endParaRPr>
          </a:p>
          <a:p>
            <a:pPr indent="-419100">
              <a:lnSpc>
                <a:spcPct val="150000"/>
              </a:lnSpc>
              <a:spcBef>
                <a:spcPts val="600"/>
              </a:spcBef>
              <a:buClr>
                <a:srgbClr val="CFD8DC"/>
              </a:buClr>
              <a:buSzPts val="3000"/>
              <a:buFont typeface="Source Sans Pro"/>
              <a:buChar char="◎"/>
            </a:pPr>
            <a:r>
              <a:rPr lang="en-US" altLang="zh-TW" sz="2400" dirty="0">
                <a:solidFill>
                  <a:srgbClr val="0000FF"/>
                </a:solidFill>
                <a:latin typeface="+mn-ea"/>
                <a:ea typeface="+mn-ea"/>
                <a:cs typeface="Source Sans Pro"/>
                <a:sym typeface="Source Sans Pro"/>
              </a:rPr>
              <a:t>NFV</a:t>
            </a:r>
            <a:r>
              <a:rPr lang="zh-TW" altLang="en-US" sz="2400" dirty="0">
                <a:solidFill>
                  <a:srgbClr val="263238"/>
                </a:solidFill>
                <a:latin typeface="+mn-ea"/>
                <a:ea typeface="+mn-ea"/>
                <a:cs typeface="Source Sans Pro"/>
                <a:sym typeface="Source Sans Pro"/>
              </a:rPr>
              <a:t>和</a:t>
            </a:r>
            <a:r>
              <a:rPr lang="en-US" altLang="zh-TW" sz="2400" dirty="0">
                <a:solidFill>
                  <a:srgbClr val="0000FF"/>
                </a:solidFill>
                <a:latin typeface="+mn-ea"/>
                <a:ea typeface="+mn-ea"/>
                <a:cs typeface="Source Sans Pro"/>
                <a:sym typeface="Source Sans Pro"/>
              </a:rPr>
              <a:t>SDN</a:t>
            </a:r>
            <a:r>
              <a:rPr lang="zh-TW" altLang="en-US" sz="2400" dirty="0">
                <a:solidFill>
                  <a:srgbClr val="263238"/>
                </a:solidFill>
                <a:latin typeface="+mn-ea"/>
                <a:ea typeface="+mn-ea"/>
                <a:cs typeface="Source Sans Pro"/>
                <a:sym typeface="Source Sans Pro"/>
              </a:rPr>
              <a:t>互相搭配和一些其他的新技術所使用。</a:t>
            </a:r>
            <a:endParaRPr lang="en-US" altLang="zh-TW" sz="2400" dirty="0">
              <a:solidFill>
                <a:srgbClr val="263238"/>
              </a:solidFill>
              <a:latin typeface="+mn-ea"/>
              <a:ea typeface="+mn-ea"/>
              <a:cs typeface="Source Sans Pro"/>
              <a:sym typeface="Source Sans Pro"/>
            </a:endParaRPr>
          </a:p>
          <a:p>
            <a:pPr indent="-419100">
              <a:lnSpc>
                <a:spcPct val="150000"/>
              </a:lnSpc>
              <a:spcBef>
                <a:spcPts val="600"/>
              </a:spcBef>
              <a:buClr>
                <a:srgbClr val="CFD8DC"/>
              </a:buClr>
              <a:buSzPts val="3000"/>
              <a:buFont typeface="Source Sans Pro"/>
              <a:buChar char="◎"/>
            </a:pPr>
            <a:r>
              <a:rPr lang="zh-TW" altLang="en-US" sz="2400" dirty="0">
                <a:solidFill>
                  <a:srgbClr val="0000FF"/>
                </a:solidFill>
                <a:latin typeface="+mn-ea"/>
                <a:ea typeface="+mn-ea"/>
                <a:cs typeface="Source Sans Pro"/>
                <a:sym typeface="Source Sans Pro"/>
              </a:rPr>
              <a:t>兩者架構</a:t>
            </a:r>
            <a:r>
              <a:rPr lang="zh-TW" altLang="en-US" sz="2400" dirty="0">
                <a:solidFill>
                  <a:srgbClr val="263238"/>
                </a:solidFill>
                <a:latin typeface="+mn-ea"/>
                <a:ea typeface="+mn-ea"/>
                <a:cs typeface="Source Sans Pro"/>
                <a:sym typeface="Source Sans Pro"/>
              </a:rPr>
              <a:t>也允許</a:t>
            </a:r>
            <a:r>
              <a:rPr lang="zh-TW" altLang="en-US" sz="2400" dirty="0">
                <a:solidFill>
                  <a:srgbClr val="0000FF"/>
                </a:solidFill>
                <a:latin typeface="+mn-ea"/>
                <a:ea typeface="+mn-ea"/>
                <a:cs typeface="Source Sans Pro"/>
                <a:sym typeface="Source Sans Pro"/>
              </a:rPr>
              <a:t>軟硬體分開採購</a:t>
            </a:r>
            <a:r>
              <a:rPr lang="zh-TW" altLang="en-US" sz="2400" dirty="0">
                <a:solidFill>
                  <a:srgbClr val="263238"/>
                </a:solidFill>
                <a:latin typeface="+mn-ea"/>
                <a:ea typeface="+mn-ea"/>
                <a:cs typeface="Source Sans Pro"/>
                <a:sym typeface="Source Sans Pro"/>
              </a:rPr>
              <a:t>。</a:t>
            </a:r>
          </a:p>
        </p:txBody>
      </p:sp>
      <p:sp>
        <p:nvSpPr>
          <p:cNvPr id="6" name="頁尾版面配置區 3"/>
          <p:cNvSpPr txBox="1">
            <a:spLocks/>
          </p:cNvSpPr>
          <p:nvPr/>
        </p:nvSpPr>
        <p:spPr>
          <a:xfrm>
            <a:off x="247041" y="6381402"/>
            <a:ext cx="8830234"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r>
              <a:rPr lang="en-US" altLang="zh-TW" dirty="0" smtClean="0">
                <a:solidFill>
                  <a:srgbClr val="0091EA"/>
                </a:solidFill>
              </a:rPr>
              <a:t>39</a:t>
            </a:r>
            <a:endParaRPr lang="zh-TW" altLang="en-US" dirty="0" smtClean="0">
              <a:solidFill>
                <a:srgbClr val="0091EA"/>
              </a:solidFill>
            </a:endParaRPr>
          </a:p>
        </p:txBody>
      </p:sp>
    </p:spTree>
    <p:extLst>
      <p:ext uri="{BB962C8B-B14F-4D97-AF65-F5344CB8AC3E}">
        <p14:creationId xmlns:p14="http://schemas.microsoft.com/office/powerpoint/2010/main" val="3411990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j-ea"/>
                <a:ea typeface="+mj-ea"/>
              </a:rPr>
              <a:t>什麼是網路管理</a:t>
            </a:r>
            <a:r>
              <a:rPr lang="en-US" altLang="zh-TW" dirty="0">
                <a:latin typeface="+mj-ea"/>
                <a:ea typeface="+mj-ea"/>
              </a:rPr>
              <a:t>?</a:t>
            </a:r>
            <a:endParaRPr lang="zh-TW" altLang="en-US" dirty="0">
              <a:latin typeface="+mj-ea"/>
              <a:ea typeface="+mj-ea"/>
            </a:endParaRPr>
          </a:p>
        </p:txBody>
      </p:sp>
      <p:sp>
        <p:nvSpPr>
          <p:cNvPr id="3" name="文字版面配置區 2"/>
          <p:cNvSpPr>
            <a:spLocks noGrp="1"/>
          </p:cNvSpPr>
          <p:nvPr>
            <p:ph type="body" idx="1"/>
          </p:nvPr>
        </p:nvSpPr>
        <p:spPr>
          <a:xfrm>
            <a:off x="786150" y="1537850"/>
            <a:ext cx="7571700" cy="4764900"/>
          </a:xfrm>
        </p:spPr>
        <p:txBody>
          <a:bodyPr/>
          <a:lstStyle/>
          <a:p>
            <a:pPr marL="342900" indent="-342900">
              <a:lnSpc>
                <a:spcPct val="150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指在最高層面上對大規模電腦網路和電信網路進行的維護和管理。</a:t>
            </a:r>
            <a:endParaRPr lang="en-US" altLang="zh-TW" sz="2400"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網路管理是為了實現控制、規劃、分配、部署、協調及監視一個網路的資源所需的整套官能的具體實施，它包括執行如下功能，如：初始的網路規劃、頻率分配、為支援負載均衡預先確定流量路由規則、金鑰分發授權、組態管理、故障管理、安全管理、效能管理、頻寬管理及記帳管理</a:t>
            </a:r>
            <a:r>
              <a:rPr lang="zh-TW" altLang="en-US"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4" name="頁尾版面配置區 3"/>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4</a:t>
            </a:fld>
            <a:endParaRPr lang="zh-TW" altLang="en-US" dirty="0" smtClean="0">
              <a:solidFill>
                <a:srgbClr val="0091EA"/>
              </a:solidFill>
            </a:endParaRPr>
          </a:p>
        </p:txBody>
      </p:sp>
      <p:sp>
        <p:nvSpPr>
          <p:cNvPr id="5" name="文字方塊 4"/>
          <p:cNvSpPr txBox="1"/>
          <p:nvPr/>
        </p:nvSpPr>
        <p:spPr>
          <a:xfrm>
            <a:off x="3972603" y="6429216"/>
            <a:ext cx="5014514" cy="246221"/>
          </a:xfrm>
          <a:prstGeom prst="rect">
            <a:avLst/>
          </a:prstGeom>
          <a:noFill/>
        </p:spPr>
        <p:txBody>
          <a:bodyPr wrap="none" rtlCol="0">
            <a:spAutoFit/>
          </a:bodyPr>
          <a:lstStyle/>
          <a:p>
            <a:r>
              <a:rPr lang="en-US" altLang="zh-TW" sz="1000" dirty="0">
                <a:solidFill>
                  <a:schemeClr val="bg1">
                    <a:lumMod val="65000"/>
                  </a:schemeClr>
                </a:solidFill>
              </a:rPr>
              <a:t>https://zh.wikipedia.org/wiki/%E7%BD%91%E7%BB%9C%E7%AE%A1%E7%90%86</a:t>
            </a:r>
            <a:endParaRPr lang="zh-TW" altLang="en-US" sz="1000" dirty="0">
              <a:solidFill>
                <a:schemeClr val="bg1">
                  <a:lumMod val="65000"/>
                </a:schemeClr>
              </a:solidFill>
            </a:endParaRPr>
          </a:p>
        </p:txBody>
      </p:sp>
    </p:spTree>
    <p:extLst>
      <p:ext uri="{BB962C8B-B14F-4D97-AF65-F5344CB8AC3E}">
        <p14:creationId xmlns:p14="http://schemas.microsoft.com/office/powerpoint/2010/main" val="870125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999568" y="0"/>
            <a:ext cx="5144864" cy="908719"/>
          </a:xfrm>
        </p:spPr>
        <p:txBody>
          <a:bodyPr/>
          <a:lstStyle/>
          <a:p>
            <a:r>
              <a:rPr lang="en-US" altLang="zh-TW" sz="4000" dirty="0">
                <a:latin typeface="+mn-lt"/>
                <a:ea typeface="+mn-ea"/>
              </a:rPr>
              <a:t>SDN</a:t>
            </a:r>
            <a:r>
              <a:rPr lang="zh-TW" altLang="en-US" sz="4000" dirty="0">
                <a:latin typeface="+mn-lt"/>
                <a:ea typeface="+mn-ea"/>
              </a:rPr>
              <a:t>與</a:t>
            </a:r>
            <a:r>
              <a:rPr lang="en-US" altLang="zh-TW" sz="4000" dirty="0">
                <a:latin typeface="+mn-lt"/>
                <a:ea typeface="+mn-ea"/>
              </a:rPr>
              <a:t>NFV</a:t>
            </a:r>
            <a:r>
              <a:rPr lang="zh-TW" altLang="en-US" sz="4000" dirty="0">
                <a:latin typeface="+mn-lt"/>
                <a:ea typeface="+mn-ea"/>
              </a:rPr>
              <a:t>相似之處</a:t>
            </a:r>
          </a:p>
        </p:txBody>
      </p:sp>
      <p:graphicFrame>
        <p:nvGraphicFramePr>
          <p:cNvPr id="7" name="內容版面配置區 3"/>
          <p:cNvGraphicFramePr>
            <a:graphicFrameLocks noGrp="1"/>
          </p:cNvGraphicFramePr>
          <p:nvPr>
            <p:ph idx="1"/>
            <p:extLst>
              <p:ext uri="{D42A27DB-BD31-4B8C-83A1-F6EECF244321}">
                <p14:modId xmlns:p14="http://schemas.microsoft.com/office/powerpoint/2010/main" val="2911438316"/>
              </p:ext>
            </p:extLst>
          </p:nvPr>
        </p:nvGraphicFramePr>
        <p:xfrm>
          <a:off x="323528" y="908719"/>
          <a:ext cx="8496944" cy="5323060"/>
        </p:xfrm>
        <a:graphic>
          <a:graphicData uri="http://schemas.openxmlformats.org/drawingml/2006/table">
            <a:tbl>
              <a:tblPr firstRow="1" bandRow="1">
                <a:tableStyleId>{69CF1AB2-1976-4502-BF36-3FF5EA218861}</a:tableStyleId>
              </a:tblPr>
              <a:tblGrid>
                <a:gridCol w="612392">
                  <a:extLst>
                    <a:ext uri="{9D8B030D-6E8A-4147-A177-3AD203B41FA5}">
                      <a16:colId xmlns:a16="http://schemas.microsoft.com/office/drawing/2014/main" val="20000"/>
                    </a:ext>
                  </a:extLst>
                </a:gridCol>
                <a:gridCol w="3980551">
                  <a:extLst>
                    <a:ext uri="{9D8B030D-6E8A-4147-A177-3AD203B41FA5}">
                      <a16:colId xmlns:a16="http://schemas.microsoft.com/office/drawing/2014/main" val="20001"/>
                    </a:ext>
                  </a:extLst>
                </a:gridCol>
                <a:gridCol w="3904001">
                  <a:extLst>
                    <a:ext uri="{9D8B030D-6E8A-4147-A177-3AD203B41FA5}">
                      <a16:colId xmlns:a16="http://schemas.microsoft.com/office/drawing/2014/main" val="20002"/>
                    </a:ext>
                  </a:extLst>
                </a:gridCol>
              </a:tblGrid>
              <a:tr h="554336">
                <a:tc>
                  <a:txBody>
                    <a:bodyPr/>
                    <a:lstStyle/>
                    <a:p>
                      <a:endParaRPr lang="zh-TW" altLang="en-US" sz="2400" b="0" dirty="0">
                        <a:solidFill>
                          <a:srgbClr val="0000FF"/>
                        </a:solidFill>
                      </a:endParaRPr>
                    </a:p>
                  </a:txBody>
                  <a:tcPr marL="91437" marR="91437" marT="45710" marB="45710">
                    <a:solidFill>
                      <a:srgbClr val="CCECFF"/>
                    </a:solidFill>
                  </a:tcPr>
                </a:tc>
                <a:tc>
                  <a:txBody>
                    <a:bodyPr/>
                    <a:lstStyle/>
                    <a:p>
                      <a:pPr algn="ctr"/>
                      <a:r>
                        <a:rPr lang="en-US" altLang="zh-TW" sz="2400" b="0" dirty="0" smtClean="0">
                          <a:solidFill>
                            <a:srgbClr val="0000FF"/>
                          </a:solidFill>
                          <a:latin typeface="+mn-lt"/>
                          <a:ea typeface="+mn-ea"/>
                        </a:rPr>
                        <a:t>SDN</a:t>
                      </a:r>
                      <a:endParaRPr lang="zh-TW" altLang="en-US" sz="2400" b="0" dirty="0">
                        <a:solidFill>
                          <a:srgbClr val="0000FF"/>
                        </a:solidFill>
                        <a:latin typeface="+mn-lt"/>
                        <a:ea typeface="+mn-ea"/>
                      </a:endParaRPr>
                    </a:p>
                  </a:txBody>
                  <a:tcPr marL="91437" marR="91437" marT="45710" marB="45710">
                    <a:solidFill>
                      <a:srgbClr val="CCECFF"/>
                    </a:solidFill>
                  </a:tcPr>
                </a:tc>
                <a:tc>
                  <a:txBody>
                    <a:bodyPr/>
                    <a:lstStyle/>
                    <a:p>
                      <a:pPr algn="ctr"/>
                      <a:r>
                        <a:rPr lang="en-US" altLang="zh-TW" sz="2400" b="0" dirty="0" smtClean="0">
                          <a:solidFill>
                            <a:srgbClr val="0000FF"/>
                          </a:solidFill>
                          <a:latin typeface="+mn-lt"/>
                          <a:ea typeface="+mn-ea"/>
                        </a:rPr>
                        <a:t>NFV</a:t>
                      </a:r>
                      <a:endParaRPr lang="zh-TW" altLang="en-US" sz="2400" b="0" dirty="0">
                        <a:solidFill>
                          <a:srgbClr val="0000FF"/>
                        </a:solidFill>
                        <a:latin typeface="+mn-lt"/>
                        <a:ea typeface="+mn-ea"/>
                      </a:endParaRPr>
                    </a:p>
                  </a:txBody>
                  <a:tcPr marL="91437" marR="91437" marT="45710" marB="45710">
                    <a:solidFill>
                      <a:srgbClr val="CCECFF"/>
                    </a:solidFill>
                  </a:tcPr>
                </a:tc>
                <a:extLst>
                  <a:ext uri="{0D108BD9-81ED-4DB2-BD59-A6C34878D82A}">
                    <a16:rowId xmlns:a16="http://schemas.microsoft.com/office/drawing/2014/main" val="10000"/>
                  </a:ext>
                </a:extLst>
              </a:tr>
              <a:tr h="1487986">
                <a:tc>
                  <a:txBody>
                    <a:bodyPr/>
                    <a:lstStyle/>
                    <a:p>
                      <a:r>
                        <a:rPr lang="zh-TW" altLang="en-US" sz="2400" b="0" dirty="0" smtClean="0">
                          <a:solidFill>
                            <a:srgbClr val="0000FF"/>
                          </a:solidFill>
                        </a:rPr>
                        <a:t>作法</a:t>
                      </a:r>
                      <a:endParaRPr lang="zh-TW" altLang="en-US" sz="2400" b="0" dirty="0">
                        <a:solidFill>
                          <a:srgbClr val="0000FF"/>
                        </a:solidFill>
                      </a:endParaRPr>
                    </a:p>
                  </a:txBody>
                  <a:tcPr marL="91437" marR="91437" marT="45710" marB="45710" anchor="ctr">
                    <a:solidFill>
                      <a:srgbClr val="CCECFF"/>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2400" b="0" dirty="0" smtClean="0">
                          <a:latin typeface="+mn-lt"/>
                          <a:ea typeface="+mn-ea"/>
                        </a:rPr>
                        <a:t>管理網路的</a:t>
                      </a:r>
                      <a:r>
                        <a:rPr lang="zh-TW" altLang="en-US" sz="2400" b="0" dirty="0" smtClean="0">
                          <a:solidFill>
                            <a:srgbClr val="0000FF"/>
                          </a:solidFill>
                          <a:latin typeface="+mn-lt"/>
                          <a:ea typeface="+mn-ea"/>
                        </a:rPr>
                        <a:t>控制</a:t>
                      </a:r>
                      <a:r>
                        <a:rPr lang="zh-TW" altLang="en-US" sz="2400" b="0" dirty="0" smtClean="0">
                          <a:latin typeface="+mn-lt"/>
                          <a:ea typeface="+mn-ea"/>
                        </a:rPr>
                        <a:t>與</a:t>
                      </a:r>
                      <a:r>
                        <a:rPr lang="zh-TW" altLang="en-US" sz="2400" b="0" dirty="0" smtClean="0">
                          <a:solidFill>
                            <a:srgbClr val="0000FF"/>
                          </a:solidFill>
                          <a:latin typeface="+mn-lt"/>
                          <a:ea typeface="+mn-ea"/>
                        </a:rPr>
                        <a:t>傳送封包</a:t>
                      </a:r>
                      <a:r>
                        <a:rPr lang="zh-TW" altLang="en-US" sz="2400" b="0" dirty="0" smtClean="0">
                          <a:latin typeface="+mn-lt"/>
                          <a:ea typeface="+mn-ea"/>
                        </a:rPr>
                        <a:t>的</a:t>
                      </a:r>
                      <a:r>
                        <a:rPr lang="zh-TW" altLang="en-US" sz="2400" b="0" dirty="0" smtClean="0">
                          <a:solidFill>
                            <a:srgbClr val="0000FF"/>
                          </a:solidFill>
                          <a:latin typeface="+mn-lt"/>
                          <a:ea typeface="+mn-ea"/>
                        </a:rPr>
                        <a:t>轉送分開</a:t>
                      </a:r>
                      <a:r>
                        <a:rPr lang="zh-TW" altLang="en-US" sz="2400" b="0" dirty="0" smtClean="0">
                          <a:latin typeface="+mn-lt"/>
                          <a:ea typeface="+mn-ea"/>
                        </a:rPr>
                        <a:t>，讓資訊技術對於網路行為與效能擁有更大的控制能力。</a:t>
                      </a:r>
                      <a:endParaRPr lang="en-US" altLang="zh-TW" sz="2400" b="0" dirty="0" smtClean="0">
                        <a:latin typeface="+mn-lt"/>
                        <a:ea typeface="+mn-ea"/>
                      </a:endParaRPr>
                    </a:p>
                  </a:txBody>
                  <a:tcPr marL="91437" marR="91437" marT="45710" marB="45710"/>
                </a:tc>
                <a:tc>
                  <a:txBody>
                    <a:bodyPr/>
                    <a:lstStyle/>
                    <a:p>
                      <a:pPr algn="just"/>
                      <a:r>
                        <a:rPr lang="zh-TW" altLang="en-US" sz="2400" b="0" dirty="0" smtClean="0">
                          <a:latin typeface="+mn-lt"/>
                          <a:ea typeface="+mn-ea"/>
                        </a:rPr>
                        <a:t>將那些傳統上與特殊化專屬硬體相關聯的網路程序轉換成可以在標準商用硬體執行的</a:t>
                      </a:r>
                      <a:r>
                        <a:rPr lang="zh-TW" altLang="en-US" sz="2400" b="0" dirty="0" smtClean="0">
                          <a:solidFill>
                            <a:srgbClr val="0000FF"/>
                          </a:solidFill>
                          <a:latin typeface="+mn-lt"/>
                          <a:ea typeface="+mn-ea"/>
                        </a:rPr>
                        <a:t>虛擬化軟體平台</a:t>
                      </a:r>
                      <a:r>
                        <a:rPr lang="zh-TW" altLang="en-US" sz="2400" b="0" dirty="0" smtClean="0">
                          <a:latin typeface="+mn-lt"/>
                          <a:ea typeface="+mn-ea"/>
                        </a:rPr>
                        <a:t>。</a:t>
                      </a:r>
                    </a:p>
                  </a:txBody>
                  <a:tcPr marL="91437" marR="91437" marT="45710" marB="45710"/>
                </a:tc>
                <a:extLst>
                  <a:ext uri="{0D108BD9-81ED-4DB2-BD59-A6C34878D82A}">
                    <a16:rowId xmlns:a16="http://schemas.microsoft.com/office/drawing/2014/main" val="10001"/>
                  </a:ext>
                </a:extLst>
              </a:tr>
              <a:tr h="1607132">
                <a:tc>
                  <a:txBody>
                    <a:bodyPr/>
                    <a:lstStyle/>
                    <a:p>
                      <a:r>
                        <a:rPr lang="zh-TW" altLang="en-US" sz="2400" b="0" dirty="0" smtClean="0">
                          <a:solidFill>
                            <a:srgbClr val="0000FF"/>
                          </a:solidFill>
                        </a:rPr>
                        <a:t>效用</a:t>
                      </a:r>
                      <a:endParaRPr lang="zh-TW" altLang="en-US" sz="2400" b="0" dirty="0">
                        <a:solidFill>
                          <a:srgbClr val="0000FF"/>
                        </a:solidFill>
                      </a:endParaRPr>
                    </a:p>
                  </a:txBody>
                  <a:tcPr marL="91437" marR="91437" marT="45710" marB="45710" anchor="ctr">
                    <a:solidFill>
                      <a:srgbClr val="CCECFF"/>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2400" b="0" dirty="0" smtClean="0">
                          <a:latin typeface="+mn-lt"/>
                          <a:ea typeface="+mn-ea"/>
                        </a:rPr>
                        <a:t>集中化控制及可程式設計能解決快速成長和分散化網路在管理上所涉及的複雜性。</a:t>
                      </a:r>
                      <a:endParaRPr lang="en-US" altLang="zh-TW" sz="2400" b="0" dirty="0" smtClean="0">
                        <a:latin typeface="+mn-lt"/>
                        <a:ea typeface="+mn-ea"/>
                      </a:endParaRPr>
                    </a:p>
                  </a:txBody>
                  <a:tcPr marL="91437" marR="91437" marT="45710" marB="45710"/>
                </a:tc>
                <a:tc>
                  <a:txBody>
                    <a:bodyPr/>
                    <a:lstStyle/>
                    <a:p>
                      <a:pPr algn="just"/>
                      <a:r>
                        <a:rPr lang="zh-TW" altLang="en-US" sz="2400" b="0" dirty="0" smtClean="0">
                          <a:latin typeface="+mn-lt"/>
                          <a:ea typeface="+mn-ea"/>
                        </a:rPr>
                        <a:t>網路功能可依需求在網路內移動，向上或向下擴展，不會因安裝新硬體裝置，而造成延誤與成本負擔。</a:t>
                      </a:r>
                    </a:p>
                  </a:txBody>
                  <a:tcPr marL="91437" marR="91437" marT="45710" marB="45710"/>
                </a:tc>
                <a:extLst>
                  <a:ext uri="{0D108BD9-81ED-4DB2-BD59-A6C34878D82A}">
                    <a16:rowId xmlns:a16="http://schemas.microsoft.com/office/drawing/2014/main" val="10002"/>
                  </a:ext>
                </a:extLst>
              </a:tr>
              <a:tr h="1607132">
                <a:tc>
                  <a:txBody>
                    <a:bodyPr/>
                    <a:lstStyle/>
                    <a:p>
                      <a:r>
                        <a:rPr lang="zh-TW" altLang="en-US" sz="2400" b="0" dirty="0" smtClean="0">
                          <a:solidFill>
                            <a:srgbClr val="0000FF"/>
                          </a:solidFill>
                        </a:rPr>
                        <a:t>好處</a:t>
                      </a:r>
                      <a:endParaRPr lang="zh-TW" altLang="en-US" sz="2400" b="0" dirty="0">
                        <a:solidFill>
                          <a:srgbClr val="0000FF"/>
                        </a:solidFill>
                      </a:endParaRPr>
                    </a:p>
                  </a:txBody>
                  <a:tcPr marL="91437" marR="91437" marT="45710" marB="45710" anchor="ctr">
                    <a:solidFill>
                      <a:srgbClr val="CCECFF"/>
                    </a:solidFill>
                  </a:tcPr>
                </a:tc>
                <a:tc>
                  <a:txBody>
                    <a:bodyPr/>
                    <a:lstStyle/>
                    <a:p>
                      <a:pPr algn="just"/>
                      <a:r>
                        <a:rPr lang="zh-TW" altLang="en-US" sz="2400" b="0" dirty="0" smtClean="0">
                          <a:latin typeface="+mn-lt"/>
                          <a:ea typeface="+mn-ea"/>
                        </a:rPr>
                        <a:t>允許在軟體和硬體方面做出個別的採購決策。</a:t>
                      </a:r>
                      <a:endParaRPr lang="zh-TW" altLang="en-US" sz="2400" b="0" dirty="0">
                        <a:latin typeface="+mn-lt"/>
                        <a:ea typeface="+mn-ea"/>
                      </a:endParaRPr>
                    </a:p>
                  </a:txBody>
                  <a:tcPr marL="91437" marR="91437" marT="45710" marB="45710"/>
                </a:tc>
                <a:tc>
                  <a:txBody>
                    <a:bodyPr/>
                    <a:lstStyle/>
                    <a:p>
                      <a:pPr algn="just"/>
                      <a:r>
                        <a:rPr lang="zh-TW" altLang="en-US" sz="2400" b="0" dirty="0" smtClean="0">
                          <a:latin typeface="+mn-lt"/>
                          <a:ea typeface="+mn-ea"/>
                        </a:rPr>
                        <a:t>促成快速且低成本的功能升級，達到快速的服務創新。</a:t>
                      </a:r>
                      <a:endParaRPr lang="zh-TW" altLang="en-US" sz="2400" b="0" dirty="0">
                        <a:latin typeface="+mn-lt"/>
                        <a:ea typeface="+mn-ea"/>
                      </a:endParaRPr>
                    </a:p>
                  </a:txBody>
                  <a:tcPr marL="91437" marR="91437" marT="45710" marB="45710"/>
                </a:tc>
                <a:extLst>
                  <a:ext uri="{0D108BD9-81ED-4DB2-BD59-A6C34878D82A}">
                    <a16:rowId xmlns:a16="http://schemas.microsoft.com/office/drawing/2014/main" val="10003"/>
                  </a:ext>
                </a:extLst>
              </a:tr>
            </a:tbl>
          </a:graphicData>
        </a:graphic>
      </p:graphicFrame>
      <p:sp>
        <p:nvSpPr>
          <p:cNvPr id="5" name="頁尾版面配置區 3"/>
          <p:cNvSpPr txBox="1">
            <a:spLocks/>
          </p:cNvSpPr>
          <p:nvPr/>
        </p:nvSpPr>
        <p:spPr>
          <a:xfrm>
            <a:off x="156883" y="6391275"/>
            <a:ext cx="8830234"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r>
              <a:rPr lang="en-US" altLang="zh-TW" dirty="0" smtClean="0">
                <a:solidFill>
                  <a:srgbClr val="0091EA"/>
                </a:solidFill>
              </a:rPr>
              <a:t>40</a:t>
            </a:r>
            <a:endParaRPr lang="zh-TW" altLang="en-US" dirty="0" smtClean="0">
              <a:solidFill>
                <a:srgbClr val="0091EA"/>
              </a:solidFill>
            </a:endParaRPr>
          </a:p>
        </p:txBody>
      </p:sp>
    </p:spTree>
    <p:extLst>
      <p:ext uri="{BB962C8B-B14F-4D97-AF65-F5344CB8AC3E}">
        <p14:creationId xmlns:p14="http://schemas.microsoft.com/office/powerpoint/2010/main" val="13489264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0"/>
          </p:nvPr>
        </p:nvSpPr>
        <p:spPr/>
        <p:txBody>
          <a:bodyPr/>
          <a:lstStyle/>
          <a:p>
            <a:pPr algn="l"/>
            <a:r>
              <a:rPr lang="en-US" altLang="zh-TW" sz="1000" dirty="0" smtClean="0">
                <a:solidFill>
                  <a:srgbClr val="0091EA"/>
                </a:solidFill>
                <a:latin typeface="+mn-ea"/>
                <a:ea typeface="+mn-ea"/>
              </a:rPr>
              <a:t>106</a:t>
            </a:r>
            <a:r>
              <a:rPr lang="zh-TW" altLang="en-US" sz="1000" dirty="0" smtClean="0">
                <a:solidFill>
                  <a:srgbClr val="0091EA"/>
                </a:solidFill>
                <a:latin typeface="+mn-ea"/>
                <a:ea typeface="+mn-ea"/>
              </a:rPr>
              <a:t>年度教育部「延續典範科技大學推動產學合作」計畫</a:t>
            </a:r>
            <a:endParaRPr lang="en-US" altLang="zh-TW" sz="1000" dirty="0" smtClean="0">
              <a:solidFill>
                <a:srgbClr val="0091EA"/>
              </a:solidFill>
              <a:latin typeface="+mn-ea"/>
              <a:ea typeface="+mn-ea"/>
            </a:endParaRPr>
          </a:p>
          <a:p>
            <a:pPr algn="l"/>
            <a:r>
              <a:rPr lang="zh-TW" altLang="en-US" sz="1000" dirty="0" smtClean="0">
                <a:solidFill>
                  <a:srgbClr val="0091EA"/>
                </a:solidFill>
                <a:latin typeface="+mn-ea"/>
                <a:ea typeface="+mn-ea"/>
              </a:rPr>
              <a:t>智慧物聯網高階研發人才培育實驗室</a:t>
            </a:r>
            <a:r>
              <a:rPr lang="zh-TW" altLang="en-US" sz="1000" b="1" dirty="0" smtClean="0">
                <a:solidFill>
                  <a:srgbClr val="0091EA"/>
                </a:solidFill>
                <a:latin typeface="+mn-ea"/>
                <a:ea typeface="+mn-ea"/>
              </a:rPr>
              <a:t>「新一代網路技術」課程</a:t>
            </a:r>
            <a:r>
              <a:rPr lang="zh-TW" altLang="en-US" b="1" dirty="0" smtClean="0">
                <a:solidFill>
                  <a:srgbClr val="0091EA"/>
                </a:solidFill>
                <a:latin typeface="+mn-ea"/>
                <a:ea typeface="+mn-ea"/>
              </a:rPr>
              <a:t>	</a:t>
            </a:r>
            <a:r>
              <a:rPr lang="zh-TW" altLang="en-US" dirty="0" smtClean="0">
                <a:latin typeface="+mn-ea"/>
                <a:ea typeface="+mn-ea"/>
              </a:rPr>
              <a:t>				</a:t>
            </a:r>
            <a:r>
              <a:rPr lang="en-US" altLang="zh-TW" dirty="0" smtClean="0">
                <a:latin typeface="+mn-ea"/>
                <a:ea typeface="+mn-ea"/>
              </a:rPr>
              <a:t>	</a:t>
            </a:r>
            <a:fld id="{00000000-1234-1234-1234-123412341234}" type="slidenum">
              <a:rPr lang="en-US" altLang="zh-TW" smtClean="0">
                <a:solidFill>
                  <a:srgbClr val="0091EA"/>
                </a:solidFill>
                <a:latin typeface="+mn-ea"/>
                <a:ea typeface="+mn-ea"/>
              </a:rPr>
              <a:pPr algn="l"/>
              <a:t>41</a:t>
            </a:fld>
            <a:endParaRPr lang="zh-TW" altLang="en-US" dirty="0" smtClean="0">
              <a:solidFill>
                <a:srgbClr val="0091EA"/>
              </a:solidFill>
              <a:latin typeface="+mn-ea"/>
              <a:ea typeface="+mn-ea"/>
            </a:endParaRPr>
          </a:p>
        </p:txBody>
      </p:sp>
      <p:sp>
        <p:nvSpPr>
          <p:cNvPr id="5" name="標題 1"/>
          <p:cNvSpPr>
            <a:spLocks noGrp="1"/>
          </p:cNvSpPr>
          <p:nvPr>
            <p:ph type="title"/>
          </p:nvPr>
        </p:nvSpPr>
        <p:spPr>
          <a:xfrm>
            <a:off x="748828" y="179953"/>
            <a:ext cx="7571700" cy="936900"/>
          </a:xfrm>
        </p:spPr>
        <p:txBody>
          <a:bodyPr/>
          <a:lstStyle/>
          <a:p>
            <a:r>
              <a:rPr lang="zh-TW" altLang="en-US" sz="4000" b="1" dirty="0" smtClean="0">
                <a:latin typeface="+mn-ea"/>
                <a:ea typeface="+mn-ea"/>
              </a:rPr>
              <a:t>章節</a:t>
            </a:r>
            <a:r>
              <a:rPr lang="zh-TW" altLang="en-US" sz="4000" b="1" dirty="0">
                <a:latin typeface="+mn-ea"/>
                <a:ea typeface="+mn-ea"/>
              </a:rPr>
              <a:t>目錄</a:t>
            </a:r>
          </a:p>
        </p:txBody>
      </p:sp>
      <p:grpSp>
        <p:nvGrpSpPr>
          <p:cNvPr id="6" name="Group 46"/>
          <p:cNvGrpSpPr>
            <a:grpSpLocks/>
          </p:cNvGrpSpPr>
          <p:nvPr/>
        </p:nvGrpSpPr>
        <p:grpSpPr bwMode="auto">
          <a:xfrm>
            <a:off x="2013969" y="4634520"/>
            <a:ext cx="5759451" cy="685800"/>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rgbClr val="9C3085"/>
                </a:gs>
                <a:gs pos="50000">
                  <a:schemeClr val="bg1">
                    <a:lumMod val="95000"/>
                  </a:schemeClr>
                </a:gs>
                <a:gs pos="100000">
                  <a:srgbClr val="9C3085"/>
                </a:gs>
              </a:gsLst>
              <a:lin ang="5400000" scaled="1"/>
            </a:gradFill>
            <a:ln w="12700" algn="ctr">
              <a:solidFill>
                <a:schemeClr val="bg1"/>
              </a:solidFill>
              <a:round/>
              <a:headEnd/>
              <a:tailEnd/>
            </a:ln>
            <a:effectLst/>
          </p:spPr>
          <p:txBody>
            <a:bodyPr wrap="none" anchor="ctr"/>
            <a:lstStyle/>
            <a:p>
              <a:pPr algn="r">
                <a:defRPr/>
              </a:pPr>
              <a:endParaRPr kumimoji="0" lang="zh-TW" altLang="en-US">
                <a:latin typeface="+mn-ea"/>
                <a:ea typeface="+mn-ea"/>
              </a:endParaRPr>
            </a:p>
          </p:txBody>
        </p:sp>
        <p:sp>
          <p:nvSpPr>
            <p:cNvPr id="8" name="AutoShape 48"/>
            <p:cNvSpPr>
              <a:spLocks noChangeArrowheads="1"/>
            </p:cNvSpPr>
            <p:nvPr/>
          </p:nvSpPr>
          <p:spPr bwMode="gray">
            <a:xfrm>
              <a:off x="1296" y="1824"/>
              <a:ext cx="432" cy="432"/>
            </a:xfrm>
            <a:prstGeom prst="diamond">
              <a:avLst/>
            </a:prstGeom>
            <a:solidFill>
              <a:srgbClr val="9C3085"/>
            </a:solidFill>
            <a:ln w="25400" algn="ctr">
              <a:solidFill>
                <a:schemeClr val="bg1"/>
              </a:solidFill>
              <a:miter lim="800000"/>
              <a:headEnd/>
              <a:tailEnd/>
            </a:ln>
          </p:spPr>
          <p:txBody>
            <a:bodyPr wrap="none" anchor="ctr"/>
            <a:lstStyle/>
            <a:p>
              <a:pPr algn="r"/>
              <a:endParaRPr kumimoji="0" lang="zh-TW" altLang="en-US">
                <a:latin typeface="+mn-ea"/>
                <a:ea typeface="+mn-ea"/>
              </a:endParaRPr>
            </a:p>
          </p:txBody>
        </p:sp>
        <p:sp>
          <p:nvSpPr>
            <p:cNvPr id="9"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ctr" eaLnBrk="0" hangingPunct="0"/>
              <a:r>
                <a:rPr kumimoji="0" lang="en-US" altLang="zh-TW" sz="2400" dirty="0" smtClean="0">
                  <a:solidFill>
                    <a:schemeClr val="bg1"/>
                  </a:solidFill>
                  <a:latin typeface="+mn-ea"/>
                  <a:ea typeface="+mn-ea"/>
                </a:rPr>
                <a:t>5</a:t>
              </a:r>
              <a:endParaRPr kumimoji="0" lang="en-US" altLang="zh-TW" sz="2400" dirty="0">
                <a:solidFill>
                  <a:schemeClr val="bg1"/>
                </a:solidFill>
                <a:latin typeface="+mn-ea"/>
                <a:ea typeface="+mn-ea"/>
              </a:endParaRPr>
            </a:p>
          </p:txBody>
        </p:sp>
      </p:grpSp>
      <p:sp>
        <p:nvSpPr>
          <p:cNvPr id="10" name="向右箭號 9"/>
          <p:cNvSpPr/>
          <p:nvPr/>
        </p:nvSpPr>
        <p:spPr bwMode="auto">
          <a:xfrm>
            <a:off x="1142638" y="4777396"/>
            <a:ext cx="720725" cy="433387"/>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a:lstStyle/>
          <a:p>
            <a:pPr algn="r">
              <a:defRPr/>
            </a:pPr>
            <a:endParaRPr kumimoji="0" lang="zh-TW" altLang="en-US">
              <a:solidFill>
                <a:schemeClr val="tx1"/>
              </a:solidFill>
              <a:latin typeface="+mn-ea"/>
            </a:endParaRPr>
          </a:p>
        </p:txBody>
      </p:sp>
      <p:grpSp>
        <p:nvGrpSpPr>
          <p:cNvPr id="11" name="Group 46"/>
          <p:cNvGrpSpPr>
            <a:grpSpLocks/>
          </p:cNvGrpSpPr>
          <p:nvPr/>
        </p:nvGrpSpPr>
        <p:grpSpPr bwMode="auto">
          <a:xfrm>
            <a:off x="2014069" y="1507704"/>
            <a:ext cx="5759451" cy="685800"/>
            <a:chOff x="1296" y="1824"/>
            <a:chExt cx="2976" cy="432"/>
          </a:xfrm>
        </p:grpSpPr>
        <p:sp>
          <p:nvSpPr>
            <p:cNvPr id="12"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13"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4" name="Text Box 49"/>
            <p:cNvSpPr txBox="1">
              <a:spLocks noChangeArrowheads="1"/>
            </p:cNvSpPr>
            <p:nvPr/>
          </p:nvSpPr>
          <p:spPr bwMode="gray">
            <a:xfrm>
              <a:off x="1680" y="1945"/>
              <a:ext cx="2555" cy="194"/>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什麼是網路管理</a:t>
              </a:r>
              <a:r>
                <a:rPr lang="en-US" altLang="zh-TW" b="1" dirty="0">
                  <a:latin typeface="+mn-ea"/>
                  <a:ea typeface="+mn-ea"/>
                  <a:cs typeface="Times New Roman" pitchFamily="18" charset="0"/>
                </a:rPr>
                <a:t>?</a:t>
              </a:r>
            </a:p>
          </p:txBody>
        </p:sp>
        <p:sp>
          <p:nvSpPr>
            <p:cNvPr id="15" name="Text Box 5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a:solidFill>
                    <a:schemeClr val="bg1"/>
                  </a:solidFill>
                  <a:latin typeface="+mn-ea"/>
                  <a:ea typeface="+mn-ea"/>
                </a:rPr>
                <a:t>1</a:t>
              </a:r>
            </a:p>
          </p:txBody>
        </p:sp>
      </p:grpSp>
      <p:grpSp>
        <p:nvGrpSpPr>
          <p:cNvPr id="16" name="Group 51"/>
          <p:cNvGrpSpPr>
            <a:grpSpLocks/>
          </p:cNvGrpSpPr>
          <p:nvPr/>
        </p:nvGrpSpPr>
        <p:grpSpPr bwMode="auto">
          <a:xfrm>
            <a:off x="2014069" y="2289408"/>
            <a:ext cx="5759451" cy="685800"/>
            <a:chOff x="1296" y="1824"/>
            <a:chExt cx="2976" cy="432"/>
          </a:xfrm>
        </p:grpSpPr>
        <p:sp>
          <p:nvSpPr>
            <p:cNvPr id="17"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p:spPr>
          <p:txBody>
            <a:bodyPr wrap="none" anchor="ctr"/>
            <a:lstStyle/>
            <a:p>
              <a:pPr algn="just">
                <a:defRPr/>
              </a:pPr>
              <a:r>
                <a:rPr kumimoji="0" lang="zh-TW" altLang="en-US" dirty="0" smtClean="0">
                  <a:latin typeface="+mn-ea"/>
                  <a:ea typeface="+mn-ea"/>
                </a:rPr>
                <a:t>     </a:t>
              </a:r>
              <a:endParaRPr kumimoji="0" lang="zh-TW" altLang="en-US" dirty="0">
                <a:latin typeface="+mn-ea"/>
                <a:ea typeface="+mn-ea"/>
              </a:endParaRPr>
            </a:p>
          </p:txBody>
        </p:sp>
        <p:sp>
          <p:nvSpPr>
            <p:cNvPr id="18"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19" name="Text Box 54"/>
            <p:cNvSpPr txBox="1">
              <a:spLocks noChangeArrowheads="1"/>
            </p:cNvSpPr>
            <p:nvPr/>
          </p:nvSpPr>
          <p:spPr bwMode="gray">
            <a:xfrm>
              <a:off x="1680" y="1934"/>
              <a:ext cx="2555"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0" name="Text Box 5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a:solidFill>
                    <a:schemeClr val="bg1"/>
                  </a:solidFill>
                  <a:latin typeface="+mn-ea"/>
                  <a:ea typeface="+mn-ea"/>
                </a:rPr>
                <a:t>2</a:t>
              </a:r>
            </a:p>
          </p:txBody>
        </p:sp>
      </p:grpSp>
      <p:grpSp>
        <p:nvGrpSpPr>
          <p:cNvPr id="21" name="Group 56"/>
          <p:cNvGrpSpPr>
            <a:grpSpLocks/>
          </p:cNvGrpSpPr>
          <p:nvPr/>
        </p:nvGrpSpPr>
        <p:grpSpPr bwMode="auto">
          <a:xfrm>
            <a:off x="2015557" y="3071112"/>
            <a:ext cx="5759451" cy="685800"/>
            <a:chOff x="1296" y="1824"/>
            <a:chExt cx="2976" cy="432"/>
          </a:xfrm>
        </p:grpSpPr>
        <p:sp>
          <p:nvSpPr>
            <p:cNvPr id="22" name="AutoShape 57"/>
            <p:cNvSpPr>
              <a:spLocks noChangeArrowheads="1"/>
            </p:cNvSpPr>
            <p:nvPr/>
          </p:nvSpPr>
          <p:spPr bwMode="gray">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headEnd/>
              <a:tailEnd/>
            </a:ln>
            <a:effectLst/>
          </p:spPr>
          <p:txBody>
            <a:bodyPr wrap="none" anchor="ctr"/>
            <a:lstStyle/>
            <a:p>
              <a:pPr algn="just">
                <a:defRPr/>
              </a:pPr>
              <a:endParaRPr kumimoji="0" lang="zh-TW" altLang="en-US" dirty="0">
                <a:latin typeface="+mn-ea"/>
                <a:ea typeface="+mn-ea"/>
              </a:endParaRPr>
            </a:p>
          </p:txBody>
        </p:sp>
        <p:sp>
          <p:nvSpPr>
            <p:cNvPr id="23" name="AutoShape 58"/>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4" name="Text Box 59"/>
            <p:cNvSpPr txBox="1">
              <a:spLocks noChangeArrowheads="1"/>
            </p:cNvSpPr>
            <p:nvPr/>
          </p:nvSpPr>
          <p:spPr bwMode="gray">
            <a:xfrm>
              <a:off x="1680" y="1934"/>
              <a:ext cx="2160"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25" name="Text Box 60"/>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3</a:t>
              </a:r>
              <a:endParaRPr kumimoji="0" lang="en-US" altLang="zh-TW" sz="2400" dirty="0">
                <a:solidFill>
                  <a:schemeClr val="bg1"/>
                </a:solidFill>
                <a:latin typeface="+mn-ea"/>
                <a:ea typeface="+mn-ea"/>
              </a:endParaRPr>
            </a:p>
          </p:txBody>
        </p:sp>
      </p:grpSp>
      <p:grpSp>
        <p:nvGrpSpPr>
          <p:cNvPr id="26" name="Group 61"/>
          <p:cNvGrpSpPr>
            <a:grpSpLocks/>
          </p:cNvGrpSpPr>
          <p:nvPr/>
        </p:nvGrpSpPr>
        <p:grpSpPr bwMode="auto">
          <a:xfrm>
            <a:off x="2015557" y="3852816"/>
            <a:ext cx="5759451" cy="685800"/>
            <a:chOff x="1296" y="1824"/>
            <a:chExt cx="2976" cy="432"/>
          </a:xfrm>
        </p:grpSpPr>
        <p:sp>
          <p:nvSpPr>
            <p:cNvPr id="27" name="AutoShape 62"/>
            <p:cNvSpPr>
              <a:spLocks noChangeArrowheads="1"/>
            </p:cNvSpPr>
            <p:nvPr/>
          </p:nvSpPr>
          <p:spPr bwMode="gray">
            <a:xfrm>
              <a:off x="1536" y="1899"/>
              <a:ext cx="2736" cy="288"/>
            </a:xfrm>
            <a:prstGeom prst="roundRect">
              <a:avLst>
                <a:gd name="adj" fmla="val 16667"/>
              </a:avLst>
            </a:prstGeom>
            <a:gradFill rotWithShape="1">
              <a:gsLst>
                <a:gs pos="0">
                  <a:srgbClr val="3B8AFF"/>
                </a:gs>
                <a:gs pos="50000">
                  <a:schemeClr val="bg1"/>
                </a:gs>
                <a:gs pos="100000">
                  <a:srgbClr val="3B8AFF"/>
                </a:gs>
              </a:gsLst>
              <a:lin ang="5400000" scaled="1"/>
            </a:gradFill>
            <a:ln w="12700" algn="ctr">
              <a:solidFill>
                <a:schemeClr val="bg1"/>
              </a:solidFill>
              <a:round/>
              <a:headEnd/>
              <a:tailEnd/>
            </a:ln>
            <a:effectLst/>
          </p:spPr>
          <p:txBody>
            <a:bodyPr wrap="none" anchor="ctr"/>
            <a:lstStyle/>
            <a:p>
              <a:pPr algn="just">
                <a:defRPr/>
              </a:pPr>
              <a:endParaRPr kumimoji="0" lang="zh-TW" altLang="en-US">
                <a:latin typeface="+mn-ea"/>
                <a:ea typeface="+mn-ea"/>
              </a:endParaRPr>
            </a:p>
          </p:txBody>
        </p:sp>
        <p:sp>
          <p:nvSpPr>
            <p:cNvPr id="28" name="AutoShape 63"/>
            <p:cNvSpPr>
              <a:spLocks noChangeArrowheads="1"/>
            </p:cNvSpPr>
            <p:nvPr/>
          </p:nvSpPr>
          <p:spPr bwMode="gray">
            <a:xfrm>
              <a:off x="1296" y="1824"/>
              <a:ext cx="432" cy="432"/>
            </a:xfrm>
            <a:prstGeom prst="diamond">
              <a:avLst/>
            </a:prstGeom>
            <a:solidFill>
              <a:srgbClr val="3B8AFF"/>
            </a:solidFill>
            <a:ln w="25400" algn="ctr">
              <a:solidFill>
                <a:schemeClr val="bg1"/>
              </a:solidFill>
              <a:miter lim="800000"/>
              <a:headEnd/>
              <a:tailEnd/>
            </a:ln>
          </p:spPr>
          <p:txBody>
            <a:bodyPr wrap="none" anchor="ctr"/>
            <a:lstStyle/>
            <a:p>
              <a:pPr algn="just"/>
              <a:endParaRPr kumimoji="0" lang="zh-TW" altLang="en-US">
                <a:latin typeface="+mn-ea"/>
                <a:ea typeface="+mn-ea"/>
              </a:endParaRPr>
            </a:p>
          </p:txBody>
        </p:sp>
        <p:sp>
          <p:nvSpPr>
            <p:cNvPr id="29" name="Text Box 64"/>
            <p:cNvSpPr txBox="1">
              <a:spLocks noChangeArrowheads="1"/>
            </p:cNvSpPr>
            <p:nvPr/>
          </p:nvSpPr>
          <p:spPr bwMode="gray">
            <a:xfrm>
              <a:off x="1667" y="1934"/>
              <a:ext cx="2567" cy="194"/>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rPr>
                <a:t> </a:t>
              </a:r>
              <a:endParaRPr kumimoji="0" lang="en-US" altLang="zh-TW" b="1" dirty="0">
                <a:solidFill>
                  <a:srgbClr val="000000"/>
                </a:solidFill>
                <a:latin typeface="+mn-ea"/>
                <a:ea typeface="+mn-ea"/>
              </a:endParaRPr>
            </a:p>
          </p:txBody>
        </p:sp>
        <p:sp>
          <p:nvSpPr>
            <p:cNvPr id="30" name="Text Box 65"/>
            <p:cNvSpPr txBox="1">
              <a:spLocks noChangeArrowheads="1"/>
            </p:cNvSpPr>
            <p:nvPr/>
          </p:nvSpPr>
          <p:spPr bwMode="gray">
            <a:xfrm>
              <a:off x="1409" y="1886"/>
              <a:ext cx="187" cy="291"/>
            </a:xfrm>
            <a:prstGeom prst="rect">
              <a:avLst/>
            </a:prstGeom>
            <a:noFill/>
            <a:ln w="9525" algn="ctr">
              <a:noFill/>
              <a:miter lim="800000"/>
              <a:headEnd/>
              <a:tailEnd/>
            </a:ln>
          </p:spPr>
          <p:txBody>
            <a:bodyPr wrap="none">
              <a:spAutoFit/>
            </a:bodyPr>
            <a:lstStyle/>
            <a:p>
              <a:pPr algn="just" eaLnBrk="0" hangingPunct="0"/>
              <a:r>
                <a:rPr kumimoji="0" lang="en-US" altLang="zh-TW" sz="2400" dirty="0" smtClean="0">
                  <a:solidFill>
                    <a:schemeClr val="bg1"/>
                  </a:solidFill>
                  <a:latin typeface="+mn-ea"/>
                  <a:ea typeface="+mn-ea"/>
                </a:rPr>
                <a:t>4</a:t>
              </a:r>
              <a:endParaRPr kumimoji="0" lang="en-US" altLang="zh-TW" sz="2400" dirty="0">
                <a:solidFill>
                  <a:schemeClr val="bg1"/>
                </a:solidFill>
                <a:latin typeface="+mn-ea"/>
                <a:ea typeface="+mn-ea"/>
              </a:endParaRPr>
            </a:p>
          </p:txBody>
        </p:sp>
      </p:grpSp>
      <p:sp>
        <p:nvSpPr>
          <p:cNvPr id="31" name="Text Box 54"/>
          <p:cNvSpPr txBox="1">
            <a:spLocks noChangeArrowheads="1"/>
          </p:cNvSpPr>
          <p:nvPr/>
        </p:nvSpPr>
        <p:spPr bwMode="gray">
          <a:xfrm>
            <a:off x="2734696" y="4891856"/>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
        <p:nvSpPr>
          <p:cNvPr id="32" name="Text Box 49"/>
          <p:cNvSpPr txBox="1">
            <a:spLocks noChangeArrowheads="1"/>
          </p:cNvSpPr>
          <p:nvPr/>
        </p:nvSpPr>
        <p:spPr bwMode="gray">
          <a:xfrm>
            <a:off x="2757224" y="2472397"/>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為何需要網路管理</a:t>
            </a:r>
            <a:r>
              <a:rPr lang="en-US" altLang="zh-TW" b="1" dirty="0">
                <a:latin typeface="+mn-ea"/>
                <a:ea typeface="+mn-ea"/>
                <a:cs typeface="Times New Roman" pitchFamily="18" charset="0"/>
              </a:rPr>
              <a:t>?</a:t>
            </a:r>
          </a:p>
        </p:txBody>
      </p:sp>
      <p:sp>
        <p:nvSpPr>
          <p:cNvPr id="33" name="Text Box 49"/>
          <p:cNvSpPr txBox="1">
            <a:spLocks noChangeArrowheads="1"/>
          </p:cNvSpPr>
          <p:nvPr/>
        </p:nvSpPr>
        <p:spPr bwMode="gray">
          <a:xfrm>
            <a:off x="2757224" y="3270940"/>
            <a:ext cx="4944689" cy="307777"/>
          </a:xfrm>
          <a:prstGeom prst="rect">
            <a:avLst/>
          </a:prstGeom>
          <a:noFill/>
          <a:ln w="9525" algn="ctr">
            <a:noFill/>
            <a:miter lim="800000"/>
            <a:headEnd/>
            <a:tailEnd/>
          </a:ln>
        </p:spPr>
        <p:txBody>
          <a:bodyPr>
            <a:spAutoFit/>
          </a:bodyPr>
          <a:lstStyle/>
          <a:p>
            <a:pPr algn="just" eaLnBrk="0" hangingPunct="0"/>
            <a:r>
              <a:rPr lang="zh-TW" altLang="en-US" b="1" dirty="0">
                <a:latin typeface="+mn-ea"/>
                <a:ea typeface="+mn-ea"/>
                <a:cs typeface="Times New Roman" pitchFamily="18" charset="0"/>
              </a:rPr>
              <a:t>軟體定義網路（</a:t>
            </a:r>
            <a:r>
              <a:rPr lang="en-US" altLang="zh-TW" b="1" dirty="0">
                <a:latin typeface="+mn-ea"/>
                <a:ea typeface="+mn-ea"/>
                <a:cs typeface="Times New Roman" pitchFamily="18" charset="0"/>
              </a:rPr>
              <a:t>Software Defined Networking</a:t>
            </a:r>
            <a:r>
              <a:rPr lang="zh-TW" altLang="en-US" b="1" dirty="0">
                <a:latin typeface="+mn-ea"/>
                <a:ea typeface="+mn-ea"/>
                <a:cs typeface="Times New Roman" pitchFamily="18" charset="0"/>
              </a:rPr>
              <a:t>，</a:t>
            </a:r>
            <a:r>
              <a:rPr lang="en-US" altLang="zh-TW" b="1" dirty="0">
                <a:latin typeface="+mn-ea"/>
                <a:ea typeface="+mn-ea"/>
                <a:cs typeface="Times New Roman" pitchFamily="18" charset="0"/>
              </a:rPr>
              <a:t>SDN</a:t>
            </a:r>
            <a:r>
              <a:rPr lang="zh-TW" altLang="en-US" b="1" dirty="0">
                <a:latin typeface="+mn-ea"/>
                <a:ea typeface="+mn-ea"/>
                <a:cs typeface="Times New Roman" pitchFamily="18" charset="0"/>
              </a:rPr>
              <a:t>）</a:t>
            </a:r>
          </a:p>
        </p:txBody>
      </p:sp>
      <p:sp>
        <p:nvSpPr>
          <p:cNvPr id="34" name="Text Box 49"/>
          <p:cNvSpPr txBox="1">
            <a:spLocks noChangeArrowheads="1"/>
          </p:cNvSpPr>
          <p:nvPr/>
        </p:nvSpPr>
        <p:spPr bwMode="gray">
          <a:xfrm>
            <a:off x="2757224" y="4052644"/>
            <a:ext cx="4944689" cy="492443"/>
          </a:xfrm>
          <a:prstGeom prst="rect">
            <a:avLst/>
          </a:prstGeom>
          <a:noFill/>
          <a:ln w="9525" algn="ctr">
            <a:noFill/>
            <a:miter lim="800000"/>
            <a:headEnd/>
            <a:tailEnd/>
          </a:ln>
        </p:spPr>
        <p:txBody>
          <a:bodyPr>
            <a:spAutoFit/>
          </a:bodyPr>
          <a:lstStyle/>
          <a:p>
            <a:pPr algn="just" eaLnBrk="0" hangingPunct="0"/>
            <a:r>
              <a:rPr lang="zh-TW" altLang="en-US" b="1" dirty="0" smtClean="0">
                <a:latin typeface="+mn-ea"/>
                <a:cs typeface="Times New Roman" pitchFamily="18" charset="0"/>
              </a:rPr>
              <a:t>網路</a:t>
            </a:r>
            <a:r>
              <a:rPr lang="zh-TW" altLang="en-US" b="1" dirty="0">
                <a:latin typeface="+mn-ea"/>
                <a:cs typeface="Times New Roman" pitchFamily="18" charset="0"/>
              </a:rPr>
              <a:t>功能虛擬化</a:t>
            </a:r>
            <a:r>
              <a:rPr lang="zh-TW" altLang="en-US" sz="1200" b="1" dirty="0">
                <a:latin typeface="+mn-ea"/>
                <a:cs typeface="Times New Roman" pitchFamily="18" charset="0"/>
              </a:rPr>
              <a:t>（</a:t>
            </a:r>
            <a:r>
              <a:rPr lang="en-US" altLang="zh-TW" sz="1200" b="1" dirty="0">
                <a:latin typeface="+mn-ea"/>
                <a:cs typeface="Times New Roman" pitchFamily="18" charset="0"/>
              </a:rPr>
              <a:t>Network Function Virtualization</a:t>
            </a:r>
            <a:r>
              <a:rPr lang="zh-TW" altLang="en-US" sz="1200" b="1" dirty="0">
                <a:latin typeface="+mn-ea"/>
                <a:cs typeface="Times New Roman" pitchFamily="18" charset="0"/>
              </a:rPr>
              <a:t>，</a:t>
            </a:r>
            <a:r>
              <a:rPr lang="en-US" altLang="zh-TW" sz="1200" b="1" dirty="0">
                <a:latin typeface="+mn-ea"/>
                <a:cs typeface="Times New Roman" pitchFamily="18" charset="0"/>
              </a:rPr>
              <a:t>NFV</a:t>
            </a:r>
            <a:r>
              <a:rPr lang="zh-TW" altLang="en-US" sz="1200" b="1" dirty="0">
                <a:latin typeface="+mn-ea"/>
                <a:cs typeface="Times New Roman" pitchFamily="18" charset="0"/>
              </a:rPr>
              <a:t>）</a:t>
            </a:r>
            <a:endParaRPr lang="zh-TW" altLang="en-US" b="1" dirty="0">
              <a:latin typeface="+mn-ea"/>
              <a:cs typeface="Times New Roman" pitchFamily="18" charset="0"/>
            </a:endParaRPr>
          </a:p>
          <a:p>
            <a:pPr algn="just" eaLnBrk="0" hangingPunct="0"/>
            <a:endParaRPr lang="zh-TW" altLang="en-US" sz="1200" b="1" dirty="0">
              <a:latin typeface="+mn-ea"/>
              <a:ea typeface="+mn-ea"/>
              <a:cs typeface="Times New Roman" pitchFamily="18" charset="0"/>
            </a:endParaRPr>
          </a:p>
        </p:txBody>
      </p:sp>
      <p:sp>
        <p:nvSpPr>
          <p:cNvPr id="35" name="Text Box 49"/>
          <p:cNvSpPr txBox="1">
            <a:spLocks noChangeArrowheads="1"/>
          </p:cNvSpPr>
          <p:nvPr/>
        </p:nvSpPr>
        <p:spPr bwMode="gray">
          <a:xfrm>
            <a:off x="2745165" y="4808426"/>
            <a:ext cx="4944689" cy="307777"/>
          </a:xfrm>
          <a:prstGeom prst="rect">
            <a:avLst/>
          </a:prstGeom>
          <a:noFill/>
          <a:ln w="9525" algn="ctr">
            <a:noFill/>
            <a:miter lim="800000"/>
            <a:headEnd/>
            <a:tailEnd/>
          </a:ln>
        </p:spPr>
        <p:txBody>
          <a:bodyPr>
            <a:spAutoFit/>
          </a:bodyPr>
          <a:lstStyle/>
          <a:p>
            <a:pPr algn="just" eaLnBrk="0" hangingPunct="0"/>
            <a:r>
              <a:rPr lang="en-US" altLang="zh-TW" b="1" dirty="0">
                <a:latin typeface="+mn-ea"/>
                <a:ea typeface="+mn-ea"/>
                <a:cs typeface="Times New Roman" pitchFamily="18" charset="0"/>
              </a:rPr>
              <a:t>Cloud RAN </a:t>
            </a:r>
            <a:r>
              <a:rPr lang="en-US" altLang="zh-TW" sz="1200" b="1" dirty="0">
                <a:latin typeface="+mn-ea"/>
                <a:ea typeface="+mn-ea"/>
                <a:cs typeface="Times New Roman" pitchFamily="18" charset="0"/>
              </a:rPr>
              <a:t>(Cloud of Radio Access Network)</a:t>
            </a:r>
          </a:p>
        </p:txBody>
      </p:sp>
      <p:sp>
        <p:nvSpPr>
          <p:cNvPr id="40" name="Text Box 54"/>
          <p:cNvSpPr txBox="1">
            <a:spLocks noChangeArrowheads="1"/>
          </p:cNvSpPr>
          <p:nvPr/>
        </p:nvSpPr>
        <p:spPr bwMode="gray">
          <a:xfrm>
            <a:off x="2734696" y="5625033"/>
            <a:ext cx="4968875" cy="307777"/>
          </a:xfrm>
          <a:prstGeom prst="rect">
            <a:avLst/>
          </a:prstGeom>
          <a:noFill/>
          <a:ln w="9525" algn="ctr">
            <a:noFill/>
            <a:miter lim="800000"/>
            <a:headEnd/>
            <a:tailEnd/>
          </a:ln>
        </p:spPr>
        <p:txBody>
          <a:bodyPr>
            <a:spAutoFit/>
          </a:bodyPr>
          <a:lstStyle/>
          <a:p>
            <a:pPr algn="just" eaLnBrk="0" hangingPunct="0"/>
            <a:r>
              <a:rPr kumimoji="0" lang="zh-TW" altLang="en-US" b="1" dirty="0" smtClean="0">
                <a:solidFill>
                  <a:srgbClr val="000000"/>
                </a:solidFill>
                <a:latin typeface="+mn-ea"/>
                <a:ea typeface="+mn-ea"/>
                <a:cs typeface="Times New Roman" pitchFamily="18" charset="0"/>
              </a:rPr>
              <a:t> </a:t>
            </a:r>
            <a:endParaRPr kumimoji="0" lang="en-US" altLang="zh-TW" b="1" dirty="0">
              <a:solidFill>
                <a:srgbClr val="000000"/>
              </a:solidFill>
              <a:latin typeface="+mn-ea"/>
              <a:ea typeface="+mn-ea"/>
              <a:cs typeface="Times New Roman" pitchFamily="18" charset="0"/>
            </a:endParaRPr>
          </a:p>
        </p:txBody>
      </p:sp>
    </p:spTree>
    <p:extLst>
      <p:ext uri="{BB962C8B-B14F-4D97-AF65-F5344CB8AC3E}">
        <p14:creationId xmlns:p14="http://schemas.microsoft.com/office/powerpoint/2010/main" val="16913741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668" y="3968283"/>
            <a:ext cx="5976664" cy="2524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a:latin typeface="微軟正黑體" panose="020B0604030504040204" pitchFamily="34" charset="-120"/>
                <a:ea typeface="微軟正黑體" panose="020B0604030504040204" pitchFamily="34" charset="-120"/>
              </a:rPr>
              <a:t>C-RAN </a:t>
            </a:r>
            <a:r>
              <a:rPr lang="zh-TW" altLang="en-US" sz="4000" dirty="0">
                <a:latin typeface="微軟正黑體" panose="020B0604030504040204" pitchFamily="34" charset="-120"/>
                <a:ea typeface="微軟正黑體" panose="020B0604030504040204" pitchFamily="34" charset="-120"/>
              </a:rPr>
              <a:t>架構</a:t>
            </a:r>
            <a:r>
              <a:rPr lang="zh-TW" altLang="en-US" sz="4000" dirty="0" smtClean="0">
                <a:latin typeface="微軟正黑體" panose="020B0604030504040204" pitchFamily="34" charset="-120"/>
                <a:ea typeface="微軟正黑體" panose="020B0604030504040204" pitchFamily="34" charset="-120"/>
              </a:rPr>
              <a:t>概要</a:t>
            </a:r>
            <a:endParaRPr lang="zh-TW" altLang="en-US" sz="40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786150" y="1517167"/>
            <a:ext cx="7571700" cy="4764900"/>
          </a:xfrm>
        </p:spPr>
        <p:txBody>
          <a:bodyPr/>
          <a:lstStyle/>
          <a:p>
            <a:pPr algn="just"/>
            <a:r>
              <a:rPr lang="zh-TW" altLang="en-US" b="0" dirty="0">
                <a:solidFill>
                  <a:schemeClr val="dk1"/>
                </a:solidFill>
                <a:latin typeface="微軟正黑體" panose="020B0604030504040204" pitchFamily="34" charset="-120"/>
                <a:ea typeface="微軟正黑體" panose="020B0604030504040204" pitchFamily="34" charset="-120"/>
                <a:cs typeface="+mn-cs"/>
                <a:sym typeface="Arial"/>
              </a:rPr>
              <a:t>雲端無線接取網路 </a:t>
            </a:r>
            <a:r>
              <a:rPr lang="en-US" altLang="zh-TW" b="0" dirty="0">
                <a:solidFill>
                  <a:schemeClr val="dk1"/>
                </a:solidFill>
                <a:latin typeface="微軟正黑體" panose="020B0604030504040204" pitchFamily="34" charset="-120"/>
                <a:ea typeface="微軟正黑體" panose="020B0604030504040204" pitchFamily="34" charset="-120"/>
                <a:cs typeface="+mn-cs"/>
                <a:sym typeface="Arial"/>
              </a:rPr>
              <a:t>(Cloud RAN; C-RAN) </a:t>
            </a:r>
            <a:r>
              <a:rPr lang="zh-TW" altLang="en-US" b="0" dirty="0">
                <a:solidFill>
                  <a:schemeClr val="dk1"/>
                </a:solidFill>
                <a:latin typeface="微軟正黑體" panose="020B0604030504040204" pitchFamily="34" charset="-120"/>
                <a:ea typeface="微軟正黑體" panose="020B0604030504040204" pitchFamily="34" charset="-120"/>
                <a:cs typeface="+mn-cs"/>
                <a:sym typeface="Arial"/>
              </a:rPr>
              <a:t>是一種新穎的行動網絡架構</a:t>
            </a:r>
          </a:p>
          <a:p>
            <a:pPr lvl="1" algn="just"/>
            <a:r>
              <a:rPr lang="zh-TW" altLang="en-US" sz="2000" dirty="0">
                <a:solidFill>
                  <a:schemeClr val="dk1"/>
                </a:solidFill>
                <a:latin typeface="微軟正黑體" panose="020B0604030504040204" pitchFamily="34" charset="-120"/>
                <a:ea typeface="微軟正黑體" panose="020B0604030504040204" pitchFamily="34" charset="-120"/>
                <a:cs typeface="+mn-cs"/>
                <a:sym typeface="Arial"/>
              </a:rPr>
              <a:t>將基站 </a:t>
            </a:r>
            <a:r>
              <a:rPr lang="en-US" altLang="zh-TW" sz="2000" dirty="0">
                <a:solidFill>
                  <a:schemeClr val="dk1"/>
                </a:solidFill>
                <a:latin typeface="微軟正黑體" panose="020B0604030504040204" pitchFamily="34" charset="-120"/>
                <a:ea typeface="微軟正黑體" panose="020B0604030504040204" pitchFamily="34" charset="-120"/>
                <a:cs typeface="+mn-cs"/>
                <a:sym typeface="Arial"/>
              </a:rPr>
              <a:t>(Base Station) </a:t>
            </a:r>
            <a:r>
              <a:rPr lang="zh-TW" altLang="en-US" sz="2000" dirty="0">
                <a:solidFill>
                  <a:schemeClr val="dk1"/>
                </a:solidFill>
                <a:latin typeface="微軟正黑體" panose="020B0604030504040204" pitchFamily="34" charset="-120"/>
                <a:ea typeface="微軟正黑體" panose="020B0604030504040204" pitchFamily="34" charset="-120"/>
                <a:cs typeface="+mn-cs"/>
                <a:sym typeface="Arial"/>
              </a:rPr>
              <a:t>拆分成遠程無線電頭端 </a:t>
            </a:r>
            <a:r>
              <a:rPr lang="en-US" altLang="zh-TW" sz="2000" dirty="0">
                <a:solidFill>
                  <a:schemeClr val="dk1"/>
                </a:solidFill>
                <a:latin typeface="微軟正黑體" panose="020B0604030504040204" pitchFamily="34" charset="-120"/>
                <a:ea typeface="微軟正黑體" panose="020B0604030504040204" pitchFamily="34" charset="-120"/>
                <a:cs typeface="+mn-cs"/>
                <a:sym typeface="Arial"/>
              </a:rPr>
              <a:t>(Remote Radio Head; RRH) </a:t>
            </a:r>
            <a:r>
              <a:rPr lang="zh-TW" altLang="en-US" sz="2000" dirty="0">
                <a:solidFill>
                  <a:schemeClr val="dk1"/>
                </a:solidFill>
                <a:latin typeface="微軟正黑體" panose="020B0604030504040204" pitchFamily="34" charset="-120"/>
                <a:ea typeface="微軟正黑體" panose="020B0604030504040204" pitchFamily="34" charset="-120"/>
                <a:cs typeface="+mn-cs"/>
                <a:sym typeface="Arial"/>
              </a:rPr>
              <a:t>和基頻處理單元 </a:t>
            </a:r>
            <a:r>
              <a:rPr lang="en-US" altLang="zh-TW" sz="2000" dirty="0">
                <a:solidFill>
                  <a:schemeClr val="dk1"/>
                </a:solidFill>
                <a:latin typeface="微軟正黑體" panose="020B0604030504040204" pitchFamily="34" charset="-120"/>
                <a:ea typeface="微軟正黑體" panose="020B0604030504040204" pitchFamily="34" charset="-120"/>
                <a:cs typeface="+mn-cs"/>
                <a:sym typeface="Arial"/>
              </a:rPr>
              <a:t>(Baseband Process Unit; BBU)</a:t>
            </a:r>
            <a:r>
              <a:rPr lang="zh-TW" altLang="en-US" sz="2000" dirty="0">
                <a:solidFill>
                  <a:schemeClr val="dk1"/>
                </a:solidFill>
                <a:latin typeface="微軟正黑體" panose="020B0604030504040204" pitchFamily="34" charset="-120"/>
                <a:ea typeface="微軟正黑體" panose="020B0604030504040204" pitchFamily="34" charset="-120"/>
                <a:cs typeface="+mn-cs"/>
                <a:sym typeface="Arial"/>
              </a:rPr>
              <a:t>，</a:t>
            </a:r>
            <a:r>
              <a:rPr lang="zh-TW" altLang="en-US" sz="2000" dirty="0">
                <a:solidFill>
                  <a:srgbClr val="FF0000"/>
                </a:solidFill>
                <a:latin typeface="微軟正黑體" panose="020B0604030504040204" pitchFamily="34" charset="-120"/>
                <a:ea typeface="微軟正黑體" panose="020B0604030504040204" pitchFamily="34" charset="-120"/>
                <a:cs typeface="+mn-cs"/>
                <a:sym typeface="Arial"/>
              </a:rPr>
              <a:t>並將多個 </a:t>
            </a:r>
            <a:r>
              <a:rPr lang="en-US" altLang="zh-TW" sz="2000" dirty="0">
                <a:solidFill>
                  <a:srgbClr val="FF0000"/>
                </a:solidFill>
                <a:latin typeface="微軟正黑體" panose="020B0604030504040204" pitchFamily="34" charset="-120"/>
                <a:ea typeface="微軟正黑體" panose="020B0604030504040204" pitchFamily="34" charset="-120"/>
                <a:cs typeface="+mn-cs"/>
                <a:sym typeface="Arial"/>
              </a:rPr>
              <a:t>BBU</a:t>
            </a:r>
            <a:r>
              <a:rPr lang="zh-TW" altLang="en-US" sz="2000" dirty="0">
                <a:solidFill>
                  <a:srgbClr val="FF0000"/>
                </a:solidFill>
                <a:latin typeface="微軟正黑體" panose="020B0604030504040204" pitchFamily="34" charset="-120"/>
                <a:ea typeface="微軟正黑體" panose="020B0604030504040204" pitchFamily="34" charset="-120"/>
                <a:cs typeface="+mn-cs"/>
                <a:sym typeface="Arial"/>
              </a:rPr>
              <a:t> 集中和虛擬化形成一 </a:t>
            </a:r>
            <a:r>
              <a:rPr lang="en-US" altLang="zh-TW" sz="2000" dirty="0">
                <a:solidFill>
                  <a:srgbClr val="FF0000"/>
                </a:solidFill>
                <a:latin typeface="微軟正黑體" panose="020B0604030504040204" pitchFamily="34" charset="-120"/>
                <a:ea typeface="微軟正黑體" panose="020B0604030504040204" pitchFamily="34" charset="-120"/>
                <a:cs typeface="+mn-cs"/>
                <a:sym typeface="Arial"/>
              </a:rPr>
              <a:t>BBU</a:t>
            </a:r>
            <a:r>
              <a:rPr lang="zh-TW" altLang="en-US" sz="2000" dirty="0">
                <a:solidFill>
                  <a:srgbClr val="FF0000"/>
                </a:solidFill>
                <a:latin typeface="微軟正黑體" panose="020B0604030504040204" pitchFamily="34" charset="-120"/>
                <a:ea typeface="微軟正黑體" panose="020B0604030504040204" pitchFamily="34" charset="-120"/>
                <a:cs typeface="+mn-cs"/>
                <a:sym typeface="Arial"/>
              </a:rPr>
              <a:t> </a:t>
            </a:r>
            <a:r>
              <a:rPr lang="en-US" altLang="zh-TW" sz="2000" dirty="0">
                <a:solidFill>
                  <a:srgbClr val="FF0000"/>
                </a:solidFill>
                <a:latin typeface="微軟正黑體" panose="020B0604030504040204" pitchFamily="34" charset="-120"/>
                <a:ea typeface="微軟正黑體" panose="020B0604030504040204" pitchFamily="34" charset="-120"/>
                <a:cs typeface="+mn-cs"/>
                <a:sym typeface="Arial"/>
              </a:rPr>
              <a:t>Pool</a:t>
            </a:r>
            <a:r>
              <a:rPr lang="zh-TW" altLang="en-US" sz="2000" dirty="0">
                <a:solidFill>
                  <a:schemeClr val="dk1"/>
                </a:solidFill>
                <a:latin typeface="微軟正黑體" panose="020B0604030504040204" pitchFamily="34" charset="-120"/>
                <a:ea typeface="微軟正黑體" panose="020B0604030504040204" pitchFamily="34" charset="-120"/>
                <a:cs typeface="+mn-cs"/>
                <a:sym typeface="Arial"/>
              </a:rPr>
              <a:t>，以獲取降低部署</a:t>
            </a:r>
            <a:r>
              <a:rPr lang="en-US" altLang="zh-TW" sz="2000" dirty="0">
                <a:solidFill>
                  <a:schemeClr val="dk1"/>
                </a:solidFill>
                <a:latin typeface="微軟正黑體" panose="020B0604030504040204" pitchFamily="34" charset="-120"/>
                <a:ea typeface="微軟正黑體" panose="020B0604030504040204" pitchFamily="34" charset="-120"/>
                <a:cs typeface="+mn-cs"/>
                <a:sym typeface="Arial"/>
              </a:rPr>
              <a:t>/</a:t>
            </a:r>
            <a:r>
              <a:rPr lang="zh-TW" altLang="en-US" sz="2000" dirty="0">
                <a:solidFill>
                  <a:schemeClr val="dk1"/>
                </a:solidFill>
                <a:latin typeface="微軟正黑體" panose="020B0604030504040204" pitchFamily="34" charset="-120"/>
                <a:ea typeface="微軟正黑體" panose="020B0604030504040204" pitchFamily="34" charset="-120"/>
                <a:cs typeface="+mn-cs"/>
                <a:sym typeface="Arial"/>
              </a:rPr>
              <a:t>營運成本和提供彈性系統容量的優點</a:t>
            </a:r>
            <a:endParaRPr lang="en-US" altLang="zh-TW" sz="2000" dirty="0">
              <a:solidFill>
                <a:schemeClr val="dk1"/>
              </a:solidFill>
              <a:latin typeface="微軟正黑體" panose="020B0604030504040204" pitchFamily="34" charset="-120"/>
              <a:ea typeface="微軟正黑體" panose="020B0604030504040204" pitchFamily="34" charset="-120"/>
              <a:cs typeface="+mn-cs"/>
              <a:sym typeface="Arial"/>
            </a:endParaRPr>
          </a:p>
          <a:p>
            <a:pPr algn="just"/>
            <a:endParaRPr lang="zh-TW" altLang="en-US" sz="2400" dirty="0"/>
          </a:p>
        </p:txBody>
      </p:sp>
      <p:sp>
        <p:nvSpPr>
          <p:cNvPr id="7" name="頁尾版面配置區 3"/>
          <p:cNvSpPr txBox="1">
            <a:spLocks/>
          </p:cNvSpPr>
          <p:nvPr/>
        </p:nvSpPr>
        <p:spPr>
          <a:xfrm>
            <a:off x="156883" y="6424614"/>
            <a:ext cx="8830234"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r>
              <a:rPr lang="en-US" altLang="zh-TW" dirty="0" smtClean="0">
                <a:solidFill>
                  <a:srgbClr val="0091EA"/>
                </a:solidFill>
              </a:rPr>
              <a:t>42</a:t>
            </a:r>
            <a:endParaRPr lang="zh-TW" altLang="en-US" dirty="0" smtClean="0">
              <a:solidFill>
                <a:srgbClr val="0091EA"/>
              </a:solidFill>
            </a:endParaRPr>
          </a:p>
        </p:txBody>
      </p:sp>
    </p:spTree>
    <p:extLst>
      <p:ext uri="{BB962C8B-B14F-4D97-AF65-F5344CB8AC3E}">
        <p14:creationId xmlns:p14="http://schemas.microsoft.com/office/powerpoint/2010/main" val="9971657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架構</a:t>
            </a:r>
            <a:r>
              <a:rPr lang="zh-TW" altLang="en-US" sz="3200" dirty="0" smtClean="0"/>
              <a:t>概要</a:t>
            </a:r>
            <a:endParaRPr lang="zh-TW" altLang="en-US" sz="3200" dirty="0"/>
          </a:p>
        </p:txBody>
      </p:sp>
      <p:sp>
        <p:nvSpPr>
          <p:cNvPr id="3" name="內容版面配置區 2"/>
          <p:cNvSpPr>
            <a:spLocks noGrp="1"/>
          </p:cNvSpPr>
          <p:nvPr>
            <p:ph idx="1"/>
          </p:nvPr>
        </p:nvSpPr>
        <p:spPr>
          <a:xfrm>
            <a:off x="786150" y="1472388"/>
            <a:ext cx="7571700" cy="4764900"/>
          </a:xfrm>
        </p:spPr>
        <p:txBody>
          <a:bodyPr/>
          <a:lstStyle/>
          <a:p>
            <a:pPr algn="just"/>
            <a:r>
              <a:rPr lang="zh-TW" altLang="en-US" sz="2400" dirty="0"/>
              <a:t>基</a:t>
            </a:r>
            <a:r>
              <a:rPr lang="zh-TW" altLang="en-US" sz="2400" dirty="0" smtClean="0"/>
              <a:t>站架構的演進</a:t>
            </a:r>
            <a:endParaRPr lang="zh-TW" altLang="en-US" sz="24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2051828"/>
            <a:ext cx="2609081" cy="2038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2083" y="2060848"/>
            <a:ext cx="2554253"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4221088"/>
            <a:ext cx="3960440" cy="1983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手繪多邊形 7"/>
          <p:cNvSpPr/>
          <p:nvPr/>
        </p:nvSpPr>
        <p:spPr bwMode="auto">
          <a:xfrm>
            <a:off x="4152900" y="2120896"/>
            <a:ext cx="1390650" cy="387354"/>
          </a:xfrm>
          <a:custGeom>
            <a:avLst/>
            <a:gdLst>
              <a:gd name="connsiteX0" fmla="*/ 0 w 1390650"/>
              <a:gd name="connsiteY0" fmla="*/ 381004 h 387354"/>
              <a:gd name="connsiteX1" fmla="*/ 539750 w 1390650"/>
              <a:gd name="connsiteY1" fmla="*/ 4 h 387354"/>
              <a:gd name="connsiteX2" fmla="*/ 1390650 w 1390650"/>
              <a:gd name="connsiteY2" fmla="*/ 387354 h 387354"/>
            </a:gdLst>
            <a:ahLst/>
            <a:cxnLst>
              <a:cxn ang="0">
                <a:pos x="connsiteX0" y="connsiteY0"/>
              </a:cxn>
              <a:cxn ang="0">
                <a:pos x="connsiteX1" y="connsiteY1"/>
              </a:cxn>
              <a:cxn ang="0">
                <a:pos x="connsiteX2" y="connsiteY2"/>
              </a:cxn>
            </a:cxnLst>
            <a:rect l="l" t="t" r="r" b="b"/>
            <a:pathLst>
              <a:path w="1390650" h="387354">
                <a:moveTo>
                  <a:pt x="0" y="381004"/>
                </a:moveTo>
                <a:cubicBezTo>
                  <a:pt x="153987" y="189975"/>
                  <a:pt x="307975" y="-1054"/>
                  <a:pt x="539750" y="4"/>
                </a:cubicBezTo>
                <a:cubicBezTo>
                  <a:pt x="771525" y="1062"/>
                  <a:pt x="1081087" y="194208"/>
                  <a:pt x="1390650" y="387354"/>
                </a:cubicBezTo>
              </a:path>
            </a:pathLst>
          </a:custGeom>
          <a:noFill/>
          <a:ln w="76200" cap="flat" cmpd="sng" algn="ctr">
            <a:solidFill>
              <a:srgbClr val="0070C0"/>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FF0000"/>
              </a:solidFill>
              <a:effectLst/>
              <a:latin typeface="Arial" panose="020B0604020202020204" pitchFamily="34" charset="0"/>
              <a:ea typeface="新細明體" panose="02020500000000000000" pitchFamily="18" charset="-120"/>
            </a:endParaRPr>
          </a:p>
        </p:txBody>
      </p:sp>
      <p:sp>
        <p:nvSpPr>
          <p:cNvPr id="9" name="手繪多邊形 8"/>
          <p:cNvSpPr/>
          <p:nvPr/>
        </p:nvSpPr>
        <p:spPr bwMode="auto">
          <a:xfrm>
            <a:off x="6908800" y="3937000"/>
            <a:ext cx="1173203" cy="1327150"/>
          </a:xfrm>
          <a:custGeom>
            <a:avLst/>
            <a:gdLst>
              <a:gd name="connsiteX0" fmla="*/ 666750 w 1173203"/>
              <a:gd name="connsiteY0" fmla="*/ 0 h 1327150"/>
              <a:gd name="connsiteX1" fmla="*/ 1149350 w 1173203"/>
              <a:gd name="connsiteY1" fmla="*/ 793750 h 1327150"/>
              <a:gd name="connsiteX2" fmla="*/ 0 w 1173203"/>
              <a:gd name="connsiteY2" fmla="*/ 1327150 h 1327150"/>
            </a:gdLst>
            <a:ahLst/>
            <a:cxnLst>
              <a:cxn ang="0">
                <a:pos x="connsiteX0" y="connsiteY0"/>
              </a:cxn>
              <a:cxn ang="0">
                <a:pos x="connsiteX1" y="connsiteY1"/>
              </a:cxn>
              <a:cxn ang="0">
                <a:pos x="connsiteX2" y="connsiteY2"/>
              </a:cxn>
            </a:cxnLst>
            <a:rect l="l" t="t" r="r" b="b"/>
            <a:pathLst>
              <a:path w="1173203" h="1327150">
                <a:moveTo>
                  <a:pt x="666750" y="0"/>
                </a:moveTo>
                <a:cubicBezTo>
                  <a:pt x="963612" y="286279"/>
                  <a:pt x="1260475" y="572558"/>
                  <a:pt x="1149350" y="793750"/>
                </a:cubicBezTo>
                <a:cubicBezTo>
                  <a:pt x="1038225" y="1014942"/>
                  <a:pt x="519112" y="1171046"/>
                  <a:pt x="0" y="1327150"/>
                </a:cubicBezTo>
              </a:path>
            </a:pathLst>
          </a:custGeom>
          <a:noFill/>
          <a:ln w="76200" cap="flat" cmpd="sng" algn="ctr">
            <a:solidFill>
              <a:srgbClr val="0070C0"/>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zh-TW" altLang="en-US">
              <a:solidFill>
                <a:srgbClr val="FF0000"/>
              </a:solidFill>
            </a:endParaRPr>
          </a:p>
        </p:txBody>
      </p: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6510" y="6052557"/>
            <a:ext cx="2779986" cy="16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文字方塊 11"/>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[2]</a:t>
            </a:r>
            <a:endParaRPr lang="zh-TW" altLang="en-US" dirty="0"/>
          </a:p>
        </p:txBody>
      </p:sp>
    </p:spTree>
    <p:extLst>
      <p:ext uri="{BB962C8B-B14F-4D97-AF65-F5344CB8AC3E}">
        <p14:creationId xmlns:p14="http://schemas.microsoft.com/office/powerpoint/2010/main" val="8183021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架構</a:t>
            </a:r>
            <a:r>
              <a:rPr lang="zh-TW" altLang="en-US" sz="3200" dirty="0" smtClean="0"/>
              <a:t>概要</a:t>
            </a:r>
            <a:endParaRPr lang="zh-TW" altLang="en-US" sz="3200" dirty="0"/>
          </a:p>
        </p:txBody>
      </p:sp>
      <p:sp>
        <p:nvSpPr>
          <p:cNvPr id="3" name="內容版面配置區 2"/>
          <p:cNvSpPr>
            <a:spLocks noGrp="1"/>
          </p:cNvSpPr>
          <p:nvPr>
            <p:ph idx="1"/>
          </p:nvPr>
        </p:nvSpPr>
        <p:spPr/>
        <p:txBody>
          <a:bodyPr/>
          <a:lstStyle/>
          <a:p>
            <a:pPr algn="just"/>
            <a:r>
              <a:rPr lang="zh-TW" altLang="en-US" sz="2400" dirty="0" smtClean="0"/>
              <a:t>以位元率 </a:t>
            </a:r>
            <a:r>
              <a:rPr lang="en-US" altLang="zh-TW" sz="2400" dirty="0" smtClean="0"/>
              <a:t>(bit rate) </a:t>
            </a:r>
            <a:r>
              <a:rPr lang="zh-TW" altLang="en-US" sz="2400" dirty="0" smtClean="0"/>
              <a:t>角度可將 </a:t>
            </a:r>
            <a:r>
              <a:rPr lang="en-US" altLang="zh-TW" sz="2400" dirty="0" smtClean="0"/>
              <a:t>LTE </a:t>
            </a:r>
            <a:r>
              <a:rPr lang="zh-TW" altLang="en-US" sz="2400" dirty="0" smtClean="0"/>
              <a:t>規格的 </a:t>
            </a:r>
            <a:r>
              <a:rPr lang="en-US" altLang="zh-TW" sz="2400" dirty="0" smtClean="0"/>
              <a:t>L1 ~ L2 </a:t>
            </a:r>
            <a:r>
              <a:rPr lang="zh-TW" altLang="en-US" sz="2400" dirty="0" smtClean="0"/>
              <a:t>協定堆疊區分成兩部份</a:t>
            </a:r>
            <a:endParaRPr lang="en-US" altLang="zh-TW" sz="2400" dirty="0" smtClean="0"/>
          </a:p>
          <a:p>
            <a:pPr lvl="1" algn="just"/>
            <a:r>
              <a:rPr lang="en-US" altLang="zh-TW" sz="2000" dirty="0" smtClean="0"/>
              <a:t>User </a:t>
            </a:r>
            <a:r>
              <a:rPr lang="en-US" altLang="zh-TW" sz="2000" dirty="0" err="1" smtClean="0"/>
              <a:t>Processing︰Antenna</a:t>
            </a:r>
            <a:r>
              <a:rPr lang="en-US" altLang="zh-TW" sz="2000" dirty="0" smtClean="0"/>
              <a:t> mapping (</a:t>
            </a:r>
            <a:r>
              <a:rPr lang="zh-TW" altLang="en-US" sz="2000" dirty="0" smtClean="0"/>
              <a:t>含</a:t>
            </a:r>
            <a:r>
              <a:rPr lang="en-US" altLang="zh-TW" sz="2000" dirty="0" smtClean="0"/>
              <a:t>) </a:t>
            </a:r>
            <a:r>
              <a:rPr lang="zh-TW" altLang="en-US" sz="2000" dirty="0" smtClean="0"/>
              <a:t>以上</a:t>
            </a:r>
            <a:endParaRPr lang="en-US" altLang="zh-TW" sz="2000" dirty="0" smtClean="0"/>
          </a:p>
          <a:p>
            <a:pPr lvl="2" algn="just"/>
            <a:r>
              <a:rPr lang="zh-TW" altLang="en-US" sz="1600" dirty="0" smtClean="0"/>
              <a:t>包含 </a:t>
            </a:r>
            <a:r>
              <a:rPr lang="en-US" altLang="zh-TW" sz="1600" dirty="0" smtClean="0"/>
              <a:t>PDCP</a:t>
            </a:r>
            <a:r>
              <a:rPr lang="zh-TW" altLang="en-US" sz="1600" dirty="0" smtClean="0"/>
              <a:t>、</a:t>
            </a:r>
            <a:r>
              <a:rPr lang="en-US" altLang="zh-TW" sz="1600" dirty="0" smtClean="0"/>
              <a:t>RLC</a:t>
            </a:r>
            <a:r>
              <a:rPr lang="zh-TW" altLang="en-US" sz="1600" dirty="0" smtClean="0"/>
              <a:t> 、</a:t>
            </a:r>
            <a:r>
              <a:rPr lang="en-US" altLang="zh-TW" sz="1600" dirty="0" smtClean="0"/>
              <a:t>MAC </a:t>
            </a:r>
            <a:r>
              <a:rPr lang="zh-TW" altLang="en-US" sz="1600" dirty="0" smtClean="0"/>
              <a:t>與部份的 </a:t>
            </a:r>
            <a:r>
              <a:rPr lang="en-US" altLang="zh-TW" sz="1600" dirty="0" smtClean="0"/>
              <a:t>PHY</a:t>
            </a:r>
          </a:p>
          <a:p>
            <a:pPr lvl="2" algn="just"/>
            <a:r>
              <a:rPr lang="zh-TW" altLang="en-US" sz="1600" dirty="0" smtClean="0"/>
              <a:t>每一層之</a:t>
            </a:r>
            <a:r>
              <a:rPr lang="zh-TW" altLang="en-US" sz="1600" dirty="0"/>
              <a:t>位元率與實際用戶</a:t>
            </a:r>
            <a:r>
              <a:rPr lang="zh-TW" altLang="en-US" sz="1600" dirty="0" smtClean="0"/>
              <a:t>流量 </a:t>
            </a:r>
            <a:r>
              <a:rPr lang="en-US" altLang="zh-TW" sz="1600" dirty="0" smtClean="0"/>
              <a:t>(user traffic) </a:t>
            </a:r>
            <a:r>
              <a:rPr lang="zh-TW" altLang="en-US" sz="1600" dirty="0" smtClean="0"/>
              <a:t>有關</a:t>
            </a:r>
            <a:endParaRPr lang="en-US" altLang="zh-TW" sz="1600" dirty="0" smtClean="0"/>
          </a:p>
          <a:p>
            <a:pPr lvl="1" algn="just"/>
            <a:r>
              <a:rPr lang="en-US" altLang="zh-TW" sz="2000" dirty="0" smtClean="0"/>
              <a:t>Cell </a:t>
            </a:r>
            <a:r>
              <a:rPr lang="en-US" altLang="zh-TW" sz="2000" dirty="0" err="1" smtClean="0"/>
              <a:t>Processing︰Resource</a:t>
            </a:r>
            <a:r>
              <a:rPr lang="en-US" altLang="zh-TW" sz="2000" dirty="0" smtClean="0"/>
              <a:t> mapping (</a:t>
            </a:r>
            <a:r>
              <a:rPr lang="zh-TW" altLang="en-US" sz="2000" dirty="0" smtClean="0"/>
              <a:t>含</a:t>
            </a:r>
            <a:r>
              <a:rPr lang="en-US" altLang="zh-TW" sz="2000" dirty="0" smtClean="0"/>
              <a:t>) </a:t>
            </a:r>
            <a:r>
              <a:rPr lang="zh-TW" altLang="en-US" sz="2000" dirty="0" smtClean="0"/>
              <a:t>以下</a:t>
            </a:r>
            <a:endParaRPr lang="en-US" altLang="zh-TW" sz="2000" dirty="0" smtClean="0"/>
          </a:p>
          <a:p>
            <a:pPr lvl="2" algn="just"/>
            <a:r>
              <a:rPr lang="zh-TW" altLang="en-US" sz="1600" dirty="0" smtClean="0"/>
              <a:t>包含其餘部份的 </a:t>
            </a:r>
            <a:r>
              <a:rPr lang="en-US" altLang="zh-TW" sz="1600" dirty="0" smtClean="0"/>
              <a:t>PHY</a:t>
            </a:r>
          </a:p>
          <a:p>
            <a:pPr lvl="2" algn="just"/>
            <a:r>
              <a:rPr lang="zh-TW" altLang="en-US" sz="1600" dirty="0"/>
              <a:t>此部份之位元</a:t>
            </a:r>
            <a:r>
              <a:rPr lang="zh-TW" altLang="en-US" sz="1600" dirty="0" smtClean="0"/>
              <a:t>率為定值，</a:t>
            </a:r>
            <a:r>
              <a:rPr lang="zh-TW" altLang="en-US" sz="1600" dirty="0"/>
              <a:t>與實際</a:t>
            </a:r>
            <a:r>
              <a:rPr lang="zh-TW" altLang="en-US" sz="1600" dirty="0" smtClean="0"/>
              <a:t>用戶流量無關</a:t>
            </a:r>
            <a:endParaRPr lang="en-US" altLang="zh-TW" sz="1600" dirty="0" smtClean="0"/>
          </a:p>
          <a:p>
            <a:pPr lvl="1" algn="just"/>
            <a:endParaRPr lang="en-US" altLang="zh-TW" sz="2000" dirty="0" smtClean="0"/>
          </a:p>
          <a:p>
            <a:pPr algn="just"/>
            <a:endParaRPr lang="en-US" altLang="zh-TW" sz="2400" dirty="0" smtClean="0"/>
          </a:p>
          <a:p>
            <a:pPr algn="just"/>
            <a:endParaRPr lang="zh-TW" altLang="en-US" sz="2400" dirty="0"/>
          </a:p>
        </p:txBody>
      </p:sp>
      <p:grpSp>
        <p:nvGrpSpPr>
          <p:cNvPr id="5" name="群組 4"/>
          <p:cNvGrpSpPr/>
          <p:nvPr/>
        </p:nvGrpSpPr>
        <p:grpSpPr>
          <a:xfrm>
            <a:off x="5796136" y="3068960"/>
            <a:ext cx="3312368" cy="3478394"/>
            <a:chOff x="5796136" y="3068960"/>
            <a:chExt cx="3312368" cy="3478394"/>
          </a:xfrm>
        </p:grpSpPr>
        <p:cxnSp>
          <p:nvCxnSpPr>
            <p:cNvPr id="10" name="直線接點 9"/>
            <p:cNvCxnSpPr/>
            <p:nvPr/>
          </p:nvCxnSpPr>
          <p:spPr bwMode="auto">
            <a:xfrm>
              <a:off x="8568952" y="4547257"/>
              <a:ext cx="467544" cy="0"/>
            </a:xfrm>
            <a:prstGeom prst="line">
              <a:avLst/>
            </a:prstGeom>
            <a:solidFill>
              <a:schemeClr val="accent1"/>
            </a:solidFill>
            <a:ln w="2540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bwMode="auto">
            <a:xfrm>
              <a:off x="7174632" y="3068960"/>
              <a:ext cx="1512166" cy="50405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4" name="矩形 13"/>
            <p:cNvSpPr/>
            <p:nvPr/>
          </p:nvSpPr>
          <p:spPr bwMode="auto">
            <a:xfrm>
              <a:off x="7174632" y="3573016"/>
              <a:ext cx="1512166" cy="469093"/>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5" name="矩形 14"/>
            <p:cNvSpPr/>
            <p:nvPr/>
          </p:nvSpPr>
          <p:spPr bwMode="auto">
            <a:xfrm>
              <a:off x="7174632" y="4043201"/>
              <a:ext cx="1512166" cy="504056"/>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6" name="矩形 15"/>
            <p:cNvSpPr/>
            <p:nvPr/>
          </p:nvSpPr>
          <p:spPr bwMode="auto">
            <a:xfrm>
              <a:off x="7174631" y="4547257"/>
              <a:ext cx="1167421" cy="434590"/>
            </a:xfrm>
            <a:prstGeom prst="rect">
              <a:avLst/>
            </a:prstGeom>
            <a:solidFill>
              <a:srgbClr val="F6BB01"/>
            </a:solid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8" name="矩形 17"/>
            <p:cNvSpPr/>
            <p:nvPr/>
          </p:nvSpPr>
          <p:spPr bwMode="auto">
            <a:xfrm>
              <a:off x="7174628" y="4980476"/>
              <a:ext cx="1167425" cy="486146"/>
            </a:xfrm>
            <a:prstGeom prst="rect">
              <a:avLst/>
            </a:prstGeom>
            <a:solidFill>
              <a:srgbClr val="F6BB01"/>
            </a:solid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9" name="矩形 18"/>
            <p:cNvSpPr/>
            <p:nvPr/>
          </p:nvSpPr>
          <p:spPr bwMode="auto">
            <a:xfrm>
              <a:off x="7174631" y="5464891"/>
              <a:ext cx="1167420" cy="434590"/>
            </a:xfrm>
            <a:prstGeom prst="rect">
              <a:avLst/>
            </a:prstGeom>
            <a:solidFill>
              <a:srgbClr val="F6BB01"/>
            </a:solid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0" name="矩形 19"/>
            <p:cNvSpPr/>
            <p:nvPr/>
          </p:nvSpPr>
          <p:spPr bwMode="auto">
            <a:xfrm>
              <a:off x="8344756" y="4547258"/>
              <a:ext cx="342042" cy="1746672"/>
            </a:xfrm>
            <a:prstGeom prst="rect">
              <a:avLst/>
            </a:prstGeom>
            <a:solidFill>
              <a:srgbClr val="E7AF0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1" name="文字方塊 20"/>
            <p:cNvSpPr txBox="1"/>
            <p:nvPr/>
          </p:nvSpPr>
          <p:spPr>
            <a:xfrm flipH="1">
              <a:off x="7527483" y="3152886"/>
              <a:ext cx="860941" cy="369332"/>
            </a:xfrm>
            <a:prstGeom prst="rect">
              <a:avLst/>
            </a:prstGeom>
            <a:noFill/>
          </p:spPr>
          <p:txBody>
            <a:bodyPr wrap="square" rtlCol="0">
              <a:spAutoFit/>
            </a:bodyPr>
            <a:lstStyle/>
            <a:p>
              <a:pPr algn="ctr"/>
              <a:r>
                <a:rPr kumimoji="1" lang="en-US" altLang="zh-TW" dirty="0" smtClean="0"/>
                <a:t>PDCP</a:t>
              </a:r>
              <a:endParaRPr kumimoji="1" lang="zh-TW" altLang="en-US" dirty="0"/>
            </a:p>
          </p:txBody>
        </p:sp>
        <p:sp>
          <p:nvSpPr>
            <p:cNvPr id="22" name="文字方塊 21"/>
            <p:cNvSpPr txBox="1"/>
            <p:nvPr/>
          </p:nvSpPr>
          <p:spPr>
            <a:xfrm flipH="1">
              <a:off x="7607053" y="3638451"/>
              <a:ext cx="709363" cy="369332"/>
            </a:xfrm>
            <a:prstGeom prst="rect">
              <a:avLst/>
            </a:prstGeom>
            <a:noFill/>
          </p:spPr>
          <p:txBody>
            <a:bodyPr wrap="square" rtlCol="0">
              <a:spAutoFit/>
            </a:bodyPr>
            <a:lstStyle/>
            <a:p>
              <a:pPr algn="ctr"/>
              <a:r>
                <a:rPr kumimoji="1" lang="en-US" altLang="zh-TW" dirty="0" smtClean="0"/>
                <a:t>RLC</a:t>
              </a:r>
              <a:endParaRPr kumimoji="1" lang="zh-TW" altLang="en-US" dirty="0"/>
            </a:p>
          </p:txBody>
        </p:sp>
        <p:sp>
          <p:nvSpPr>
            <p:cNvPr id="23" name="文字方塊 22"/>
            <p:cNvSpPr txBox="1"/>
            <p:nvPr/>
          </p:nvSpPr>
          <p:spPr>
            <a:xfrm flipH="1">
              <a:off x="7607053" y="4107088"/>
              <a:ext cx="709363" cy="369332"/>
            </a:xfrm>
            <a:prstGeom prst="rect">
              <a:avLst/>
            </a:prstGeom>
            <a:noFill/>
          </p:spPr>
          <p:txBody>
            <a:bodyPr wrap="square" rtlCol="0">
              <a:spAutoFit/>
            </a:bodyPr>
            <a:lstStyle/>
            <a:p>
              <a:pPr algn="ctr"/>
              <a:r>
                <a:rPr kumimoji="1" lang="en-US" altLang="zh-TW" dirty="0" smtClean="0"/>
                <a:t>MAC</a:t>
              </a:r>
              <a:endParaRPr kumimoji="1" lang="zh-TW" altLang="en-US" dirty="0"/>
            </a:p>
          </p:txBody>
        </p:sp>
        <p:sp>
          <p:nvSpPr>
            <p:cNvPr id="24" name="文字方塊 23"/>
            <p:cNvSpPr txBox="1"/>
            <p:nvPr/>
          </p:nvSpPr>
          <p:spPr>
            <a:xfrm flipH="1">
              <a:off x="7303837" y="4523719"/>
              <a:ext cx="931125" cy="461665"/>
            </a:xfrm>
            <a:prstGeom prst="rect">
              <a:avLst/>
            </a:prstGeom>
            <a:noFill/>
          </p:spPr>
          <p:txBody>
            <a:bodyPr wrap="square" rtlCol="0">
              <a:spAutoFit/>
            </a:bodyPr>
            <a:lstStyle/>
            <a:p>
              <a:pPr algn="ctr"/>
              <a:r>
                <a:rPr kumimoji="1" lang="en-US" altLang="zh-TW" sz="1200" dirty="0" smtClean="0"/>
                <a:t>Bit-level</a:t>
              </a:r>
            </a:p>
            <a:p>
              <a:pPr algn="ctr"/>
              <a:r>
                <a:rPr kumimoji="1" lang="en-US" altLang="zh-TW" sz="1200" dirty="0" smtClean="0"/>
                <a:t>processing</a:t>
              </a:r>
              <a:endParaRPr kumimoji="1" lang="zh-TW" altLang="en-US" sz="1200" dirty="0"/>
            </a:p>
          </p:txBody>
        </p:sp>
        <p:sp>
          <p:nvSpPr>
            <p:cNvPr id="25" name="文字方塊 24"/>
            <p:cNvSpPr txBox="1"/>
            <p:nvPr/>
          </p:nvSpPr>
          <p:spPr>
            <a:xfrm flipH="1">
              <a:off x="7130746" y="4961846"/>
              <a:ext cx="1255185" cy="500137"/>
            </a:xfrm>
            <a:prstGeom prst="rect">
              <a:avLst/>
            </a:prstGeom>
            <a:noFill/>
          </p:spPr>
          <p:txBody>
            <a:bodyPr wrap="square" rtlCol="0">
              <a:spAutoFit/>
            </a:bodyPr>
            <a:lstStyle/>
            <a:p>
              <a:pPr algn="ctr"/>
              <a:r>
                <a:rPr kumimoji="1" lang="en-US" altLang="zh-TW" sz="1600" dirty="0" smtClean="0"/>
                <a:t>QAM</a:t>
              </a:r>
            </a:p>
            <a:p>
              <a:pPr algn="ctr"/>
              <a:r>
                <a:rPr kumimoji="1" lang="en-US" altLang="zh-TW" sz="1050" dirty="0" smtClean="0"/>
                <a:t>Antenna mapping</a:t>
              </a:r>
              <a:endParaRPr kumimoji="1" lang="zh-TW" altLang="en-US" sz="1050" dirty="0"/>
            </a:p>
          </p:txBody>
        </p:sp>
        <p:sp>
          <p:nvSpPr>
            <p:cNvPr id="26" name="文字方塊 25"/>
            <p:cNvSpPr txBox="1"/>
            <p:nvPr/>
          </p:nvSpPr>
          <p:spPr>
            <a:xfrm flipH="1">
              <a:off x="7080597" y="5443120"/>
              <a:ext cx="1355482" cy="500137"/>
            </a:xfrm>
            <a:prstGeom prst="rect">
              <a:avLst/>
            </a:prstGeom>
            <a:noFill/>
          </p:spPr>
          <p:txBody>
            <a:bodyPr wrap="square" rtlCol="0">
              <a:spAutoFit/>
            </a:bodyPr>
            <a:lstStyle/>
            <a:p>
              <a:pPr algn="ctr"/>
              <a:r>
                <a:rPr kumimoji="1" lang="en-US" altLang="zh-TW" sz="1050" dirty="0" smtClean="0"/>
                <a:t>Resource mapping</a:t>
              </a:r>
            </a:p>
            <a:p>
              <a:pPr algn="ctr"/>
              <a:r>
                <a:rPr kumimoji="1" lang="en-US" altLang="zh-TW" sz="1600" dirty="0" smtClean="0"/>
                <a:t>IFFT</a:t>
              </a:r>
              <a:endParaRPr kumimoji="1" lang="zh-TW" altLang="en-US" sz="1000" dirty="0"/>
            </a:p>
          </p:txBody>
        </p:sp>
        <p:sp>
          <p:nvSpPr>
            <p:cNvPr id="27" name="矩形 26"/>
            <p:cNvSpPr/>
            <p:nvPr/>
          </p:nvSpPr>
          <p:spPr bwMode="auto">
            <a:xfrm>
              <a:off x="7174628" y="5899481"/>
              <a:ext cx="1167423" cy="394448"/>
            </a:xfrm>
            <a:prstGeom prst="rect">
              <a:avLst/>
            </a:prstGeom>
            <a:solidFill>
              <a:srgbClr val="E7AF0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8" name="文字方塊 27"/>
            <p:cNvSpPr txBox="1"/>
            <p:nvPr/>
          </p:nvSpPr>
          <p:spPr>
            <a:xfrm flipH="1">
              <a:off x="7447501" y="5914425"/>
              <a:ext cx="652891" cy="369332"/>
            </a:xfrm>
            <a:prstGeom prst="rect">
              <a:avLst/>
            </a:prstGeom>
            <a:noFill/>
          </p:spPr>
          <p:txBody>
            <a:bodyPr wrap="square" rtlCol="0">
              <a:spAutoFit/>
            </a:bodyPr>
            <a:lstStyle/>
            <a:p>
              <a:pPr algn="ctr"/>
              <a:r>
                <a:rPr kumimoji="1" lang="en-US" altLang="zh-TW" dirty="0" smtClean="0"/>
                <a:t>CP</a:t>
              </a:r>
              <a:endParaRPr kumimoji="1" lang="zh-TW" altLang="en-US" dirty="0"/>
            </a:p>
          </p:txBody>
        </p:sp>
        <p:sp>
          <p:nvSpPr>
            <p:cNvPr id="29" name="文字方塊 28"/>
            <p:cNvSpPr txBox="1"/>
            <p:nvPr/>
          </p:nvSpPr>
          <p:spPr>
            <a:xfrm>
              <a:off x="8344833" y="5044396"/>
              <a:ext cx="288032" cy="923330"/>
            </a:xfrm>
            <a:prstGeom prst="rect">
              <a:avLst/>
            </a:prstGeom>
            <a:noFill/>
          </p:spPr>
          <p:txBody>
            <a:bodyPr wrap="square" rtlCol="0">
              <a:spAutoFit/>
            </a:bodyPr>
            <a:lstStyle/>
            <a:p>
              <a:r>
                <a:rPr kumimoji="1" lang="en-US" altLang="zh-TW" dirty="0" smtClean="0"/>
                <a:t>PHY</a:t>
              </a:r>
              <a:endParaRPr kumimoji="1" lang="zh-TW" altLang="en-US" dirty="0"/>
            </a:p>
          </p:txBody>
        </p:sp>
        <p:cxnSp>
          <p:nvCxnSpPr>
            <p:cNvPr id="30" name="直線箭頭接點 29"/>
            <p:cNvCxnSpPr/>
            <p:nvPr/>
          </p:nvCxnSpPr>
          <p:spPr bwMode="auto">
            <a:xfrm>
              <a:off x="6958608" y="3068960"/>
              <a:ext cx="0" cy="240414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線箭頭接點 30"/>
            <p:cNvCxnSpPr/>
            <p:nvPr/>
          </p:nvCxnSpPr>
          <p:spPr bwMode="auto">
            <a:xfrm>
              <a:off x="6958608" y="5455294"/>
              <a:ext cx="0" cy="82846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字方塊 31"/>
            <p:cNvSpPr txBox="1"/>
            <p:nvPr/>
          </p:nvSpPr>
          <p:spPr>
            <a:xfrm rot="16200000">
              <a:off x="6305148" y="4026258"/>
              <a:ext cx="1224136" cy="461665"/>
            </a:xfrm>
            <a:prstGeom prst="rect">
              <a:avLst/>
            </a:prstGeom>
            <a:noFill/>
          </p:spPr>
          <p:txBody>
            <a:bodyPr wrap="square" rtlCol="0">
              <a:spAutoFit/>
            </a:bodyPr>
            <a:lstStyle/>
            <a:p>
              <a:pPr algn="ctr"/>
              <a:r>
                <a:rPr kumimoji="1" lang="en-US" altLang="zh-TW" sz="1200" dirty="0" smtClean="0">
                  <a:solidFill>
                    <a:srgbClr val="FF0000"/>
                  </a:solidFill>
                </a:rPr>
                <a:t>User processing</a:t>
              </a:r>
              <a:endParaRPr kumimoji="1" lang="zh-TW" altLang="en-US" sz="1200" dirty="0">
                <a:solidFill>
                  <a:srgbClr val="FF0000"/>
                </a:solidFill>
              </a:endParaRPr>
            </a:p>
          </p:txBody>
        </p:sp>
        <p:sp>
          <p:nvSpPr>
            <p:cNvPr id="33" name="文字方塊 32"/>
            <p:cNvSpPr txBox="1"/>
            <p:nvPr/>
          </p:nvSpPr>
          <p:spPr>
            <a:xfrm rot="16200000">
              <a:off x="6596507" y="5755752"/>
              <a:ext cx="466006" cy="276999"/>
            </a:xfrm>
            <a:prstGeom prst="rect">
              <a:avLst/>
            </a:prstGeom>
            <a:noFill/>
          </p:spPr>
          <p:txBody>
            <a:bodyPr wrap="square" rtlCol="0">
              <a:spAutoFit/>
            </a:bodyPr>
            <a:lstStyle/>
            <a:p>
              <a:pPr algn="ctr"/>
              <a:r>
                <a:rPr kumimoji="1" lang="en-US" altLang="zh-TW" sz="1200" dirty="0" smtClean="0">
                  <a:solidFill>
                    <a:srgbClr val="FF0000"/>
                  </a:solidFill>
                </a:rPr>
                <a:t>Cell</a:t>
              </a:r>
              <a:endParaRPr kumimoji="1" lang="zh-TW" altLang="en-US" sz="1200" dirty="0">
                <a:solidFill>
                  <a:srgbClr val="FF0000"/>
                </a:solidFill>
              </a:endParaRPr>
            </a:p>
          </p:txBody>
        </p:sp>
        <p:sp>
          <p:nvSpPr>
            <p:cNvPr id="34" name="文字方塊 33"/>
            <p:cNvSpPr txBox="1"/>
            <p:nvPr/>
          </p:nvSpPr>
          <p:spPr>
            <a:xfrm>
              <a:off x="5925062" y="4005064"/>
              <a:ext cx="879186" cy="461665"/>
            </a:xfrm>
            <a:prstGeom prst="rect">
              <a:avLst/>
            </a:prstGeom>
            <a:noFill/>
          </p:spPr>
          <p:txBody>
            <a:bodyPr wrap="square" rtlCol="0">
              <a:spAutoFit/>
            </a:bodyPr>
            <a:lstStyle/>
            <a:p>
              <a:pPr algn="ctr"/>
              <a:r>
                <a:rPr kumimoji="1" lang="en-US" altLang="zh-TW" sz="1200" dirty="0" smtClean="0"/>
                <a:t>Variable</a:t>
              </a:r>
            </a:p>
            <a:p>
              <a:pPr algn="ctr"/>
              <a:r>
                <a:rPr kumimoji="1" lang="en-US" altLang="zh-TW" sz="1200" dirty="0" smtClean="0"/>
                <a:t>Bit rate</a:t>
              </a:r>
              <a:endParaRPr kumimoji="1" lang="zh-TW" altLang="en-US" sz="1200" dirty="0"/>
            </a:p>
          </p:txBody>
        </p:sp>
        <p:sp>
          <p:nvSpPr>
            <p:cNvPr id="35" name="文字方塊 34"/>
            <p:cNvSpPr txBox="1"/>
            <p:nvPr/>
          </p:nvSpPr>
          <p:spPr>
            <a:xfrm>
              <a:off x="5796136" y="5631631"/>
              <a:ext cx="1052858" cy="461665"/>
            </a:xfrm>
            <a:prstGeom prst="rect">
              <a:avLst/>
            </a:prstGeom>
            <a:noFill/>
          </p:spPr>
          <p:txBody>
            <a:bodyPr wrap="square" rtlCol="0">
              <a:spAutoFit/>
            </a:bodyPr>
            <a:lstStyle/>
            <a:p>
              <a:pPr algn="ctr"/>
              <a:r>
                <a:rPr kumimoji="1" lang="en-US" altLang="zh-TW" sz="1200" dirty="0" smtClean="0"/>
                <a:t>Constant</a:t>
              </a:r>
            </a:p>
            <a:p>
              <a:pPr algn="ctr"/>
              <a:r>
                <a:rPr kumimoji="1" lang="en-US" altLang="zh-TW" sz="1200" dirty="0" smtClean="0"/>
                <a:t>Bit rate</a:t>
              </a:r>
              <a:endParaRPr kumimoji="1" lang="zh-TW" altLang="en-US" sz="1200" dirty="0"/>
            </a:p>
          </p:txBody>
        </p:sp>
        <p:sp>
          <p:nvSpPr>
            <p:cNvPr id="36" name="文字方塊 35"/>
            <p:cNvSpPr txBox="1"/>
            <p:nvPr/>
          </p:nvSpPr>
          <p:spPr>
            <a:xfrm>
              <a:off x="6660232" y="5267419"/>
              <a:ext cx="648072" cy="369332"/>
            </a:xfrm>
            <a:prstGeom prst="rect">
              <a:avLst/>
            </a:prstGeom>
            <a:noFill/>
          </p:spPr>
          <p:txBody>
            <a:bodyPr wrap="square" rtlCol="0">
              <a:spAutoFit/>
            </a:bodyPr>
            <a:lstStyle/>
            <a:p>
              <a:r>
                <a:rPr kumimoji="1" lang="en-US" altLang="zh-TW" dirty="0" smtClean="0"/>
                <a:t>-----</a:t>
              </a:r>
              <a:endParaRPr kumimoji="1" lang="zh-TW" altLang="en-US" dirty="0"/>
            </a:p>
          </p:txBody>
        </p:sp>
        <p:sp>
          <p:nvSpPr>
            <p:cNvPr id="37" name="文字方塊 36"/>
            <p:cNvSpPr txBox="1"/>
            <p:nvPr/>
          </p:nvSpPr>
          <p:spPr>
            <a:xfrm>
              <a:off x="6715419" y="6083092"/>
              <a:ext cx="646191" cy="369332"/>
            </a:xfrm>
            <a:prstGeom prst="rect">
              <a:avLst/>
            </a:prstGeom>
            <a:noFill/>
          </p:spPr>
          <p:txBody>
            <a:bodyPr wrap="square" rtlCol="0">
              <a:spAutoFit/>
            </a:bodyPr>
            <a:lstStyle/>
            <a:p>
              <a:r>
                <a:rPr kumimoji="1" lang="en-US" altLang="zh-TW" dirty="0" smtClean="0"/>
                <a:t>-----</a:t>
              </a:r>
              <a:endParaRPr kumimoji="1" lang="zh-TW" altLang="en-US" dirty="0"/>
            </a:p>
          </p:txBody>
        </p:sp>
        <p:sp>
          <p:nvSpPr>
            <p:cNvPr id="38" name="文字方塊 37"/>
            <p:cNvSpPr txBox="1"/>
            <p:nvPr/>
          </p:nvSpPr>
          <p:spPr>
            <a:xfrm>
              <a:off x="8604448" y="3635732"/>
              <a:ext cx="504056" cy="369332"/>
            </a:xfrm>
            <a:prstGeom prst="rect">
              <a:avLst/>
            </a:prstGeom>
            <a:noFill/>
          </p:spPr>
          <p:txBody>
            <a:bodyPr wrap="square" rtlCol="0">
              <a:spAutoFit/>
            </a:bodyPr>
            <a:lstStyle/>
            <a:p>
              <a:pPr algn="ctr"/>
              <a:r>
                <a:rPr lang="en-US" altLang="zh-TW" dirty="0" smtClean="0">
                  <a:solidFill>
                    <a:srgbClr val="339933"/>
                  </a:solidFill>
                </a:rPr>
                <a:t>L2</a:t>
              </a:r>
              <a:endParaRPr lang="zh-TW" altLang="en-US" dirty="0">
                <a:solidFill>
                  <a:srgbClr val="339933"/>
                </a:solidFill>
              </a:endParaRPr>
            </a:p>
          </p:txBody>
        </p:sp>
        <p:sp>
          <p:nvSpPr>
            <p:cNvPr id="39" name="文字方塊 38"/>
            <p:cNvSpPr txBox="1"/>
            <p:nvPr/>
          </p:nvSpPr>
          <p:spPr>
            <a:xfrm>
              <a:off x="8604448" y="5363924"/>
              <a:ext cx="504056" cy="369332"/>
            </a:xfrm>
            <a:prstGeom prst="rect">
              <a:avLst/>
            </a:prstGeom>
            <a:noFill/>
          </p:spPr>
          <p:txBody>
            <a:bodyPr wrap="square" rtlCol="0">
              <a:spAutoFit/>
            </a:bodyPr>
            <a:lstStyle/>
            <a:p>
              <a:pPr algn="ctr"/>
              <a:r>
                <a:rPr lang="en-US" altLang="zh-TW" dirty="0" smtClean="0">
                  <a:solidFill>
                    <a:srgbClr val="996633"/>
                  </a:solidFill>
                </a:rPr>
                <a:t>L1</a:t>
              </a:r>
              <a:endParaRPr lang="zh-TW" altLang="en-US" dirty="0">
                <a:solidFill>
                  <a:srgbClr val="996633"/>
                </a:solidFill>
              </a:endParaRPr>
            </a:p>
          </p:txBody>
        </p:sp>
        <p:sp>
          <p:nvSpPr>
            <p:cNvPr id="40" name="文字方塊 39"/>
            <p:cNvSpPr txBox="1"/>
            <p:nvPr/>
          </p:nvSpPr>
          <p:spPr>
            <a:xfrm rot="16200000">
              <a:off x="6377915" y="5760981"/>
              <a:ext cx="1295747" cy="276999"/>
            </a:xfrm>
            <a:prstGeom prst="rect">
              <a:avLst/>
            </a:prstGeom>
            <a:noFill/>
          </p:spPr>
          <p:txBody>
            <a:bodyPr wrap="square" rtlCol="0">
              <a:spAutoFit/>
            </a:bodyPr>
            <a:lstStyle/>
            <a:p>
              <a:pPr algn="ctr"/>
              <a:r>
                <a:rPr kumimoji="1" lang="en-US" altLang="zh-TW" sz="1200" dirty="0" smtClean="0">
                  <a:solidFill>
                    <a:srgbClr val="FF0000"/>
                  </a:solidFill>
                </a:rPr>
                <a:t>processing</a:t>
              </a:r>
              <a:endParaRPr kumimoji="1" lang="zh-TW" altLang="en-US" sz="1200" dirty="0">
                <a:solidFill>
                  <a:srgbClr val="FF0000"/>
                </a:solidFill>
              </a:endParaRPr>
            </a:p>
          </p:txBody>
        </p:sp>
      </p:grpSp>
    </p:spTree>
    <p:extLst>
      <p:ext uri="{BB962C8B-B14F-4D97-AF65-F5344CB8AC3E}">
        <p14:creationId xmlns:p14="http://schemas.microsoft.com/office/powerpoint/2010/main" val="19790562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架構</a:t>
            </a:r>
            <a:r>
              <a:rPr lang="zh-TW" altLang="en-US" sz="3200" dirty="0" smtClean="0"/>
              <a:t>概要</a:t>
            </a:r>
            <a:endParaRPr lang="zh-TW" altLang="en-US" sz="3200" dirty="0"/>
          </a:p>
        </p:txBody>
      </p:sp>
      <p:sp>
        <p:nvSpPr>
          <p:cNvPr id="3" name="內容版面配置區 2"/>
          <p:cNvSpPr>
            <a:spLocks noGrp="1"/>
          </p:cNvSpPr>
          <p:nvPr>
            <p:ph idx="1"/>
          </p:nvPr>
        </p:nvSpPr>
        <p:spPr/>
        <p:txBody>
          <a:bodyPr/>
          <a:lstStyle/>
          <a:p>
            <a:pPr algn="just"/>
            <a:r>
              <a:rPr lang="zh-TW" altLang="en-US" sz="2400" dirty="0" smtClean="0"/>
              <a:t>以 </a:t>
            </a:r>
            <a:r>
              <a:rPr lang="en-US" altLang="zh-TW" sz="2400" dirty="0" smtClean="0"/>
              <a:t>LTE </a:t>
            </a:r>
            <a:r>
              <a:rPr lang="zh-TW" altLang="en-US" sz="2400" dirty="0" smtClean="0"/>
              <a:t>規格的基站實現為例</a:t>
            </a:r>
            <a:r>
              <a:rPr lang="en-US" altLang="zh-TW" sz="2400" dirty="0"/>
              <a:t>︰</a:t>
            </a:r>
            <a:endParaRPr lang="en-US" altLang="zh-TW" sz="2400" dirty="0" smtClean="0"/>
          </a:p>
          <a:p>
            <a:pPr lvl="1" algn="just"/>
            <a:r>
              <a:rPr lang="en-US" altLang="zh-TW" sz="2000" dirty="0" smtClean="0"/>
              <a:t>BBU </a:t>
            </a:r>
            <a:r>
              <a:rPr lang="zh-TW" altLang="en-US" sz="2000" dirty="0" smtClean="0"/>
              <a:t>主要功能包含無線資源控制 </a:t>
            </a:r>
            <a:r>
              <a:rPr lang="en-US" altLang="zh-TW" sz="2000" dirty="0" smtClean="0"/>
              <a:t>(Radio Resource Control; RRC)</a:t>
            </a:r>
            <a:r>
              <a:rPr lang="zh-TW" altLang="en-US" sz="2000" dirty="0" smtClean="0"/>
              <a:t>、媒介存取控制 </a:t>
            </a:r>
            <a:r>
              <a:rPr lang="en-US" altLang="zh-TW" sz="2000" dirty="0" smtClean="0"/>
              <a:t>(Media Access Control; MAC)</a:t>
            </a:r>
            <a:r>
              <a:rPr lang="zh-TW" altLang="en-US" sz="2000" dirty="0" smtClean="0"/>
              <a:t>與通訊實體層 </a:t>
            </a:r>
            <a:r>
              <a:rPr lang="en-US" altLang="zh-TW" sz="2000" dirty="0" smtClean="0"/>
              <a:t>(Physical Layer; PHY) </a:t>
            </a:r>
            <a:r>
              <a:rPr lang="zh-TW" altLang="en-US" sz="2000" dirty="0" smtClean="0"/>
              <a:t>以提供或接受與 </a:t>
            </a:r>
            <a:r>
              <a:rPr lang="en-US" altLang="zh-TW" sz="2000" dirty="0" smtClean="0"/>
              <a:t>RRH </a:t>
            </a:r>
            <a:r>
              <a:rPr lang="zh-TW" altLang="en-US" sz="2000" dirty="0" smtClean="0"/>
              <a:t>之介面的 </a:t>
            </a:r>
            <a:r>
              <a:rPr lang="en-US" altLang="zh-TW" sz="2000" dirty="0" smtClean="0"/>
              <a:t>I/Q </a:t>
            </a:r>
            <a:r>
              <a:rPr lang="zh-TW" altLang="en-US" sz="2000" dirty="0" smtClean="0"/>
              <a:t>數位基頻訊號</a:t>
            </a:r>
            <a:endParaRPr lang="en-US" altLang="zh-TW" sz="2000" dirty="0" smtClean="0"/>
          </a:p>
          <a:p>
            <a:pPr lvl="1" algn="just"/>
            <a:r>
              <a:rPr lang="en-US" altLang="zh-TW" sz="2000" dirty="0" smtClean="0"/>
              <a:t>RRH </a:t>
            </a:r>
            <a:r>
              <a:rPr lang="zh-TW" altLang="en-US" sz="2000" dirty="0" smtClean="0"/>
              <a:t>則負責頻率升</a:t>
            </a:r>
            <a:r>
              <a:rPr lang="en-US" altLang="zh-TW" sz="2000" dirty="0" smtClean="0"/>
              <a:t>/</a:t>
            </a:r>
            <a:r>
              <a:rPr lang="zh-TW" altLang="en-US" sz="2000" dirty="0" smtClean="0"/>
              <a:t>降轉換</a:t>
            </a:r>
            <a:r>
              <a:rPr lang="zh-TW" altLang="en-US" sz="2000" dirty="0"/>
              <a:t>、</a:t>
            </a:r>
            <a:r>
              <a:rPr lang="zh-TW" altLang="en-US" sz="2000" dirty="0" smtClean="0"/>
              <a:t>數位</a:t>
            </a:r>
            <a:r>
              <a:rPr lang="en-US" altLang="zh-TW" sz="2000" dirty="0" smtClean="0"/>
              <a:t>/</a:t>
            </a:r>
            <a:r>
              <a:rPr lang="zh-TW" altLang="en-US" sz="2000" dirty="0" smtClean="0"/>
              <a:t>類比訊號轉換、頻率濾波</a:t>
            </a:r>
            <a:r>
              <a:rPr lang="zh-TW" altLang="en-US" sz="2000" dirty="0"/>
              <a:t>和功率</a:t>
            </a:r>
            <a:r>
              <a:rPr lang="zh-TW" altLang="en-US" sz="2000" dirty="0" smtClean="0"/>
              <a:t>放大</a:t>
            </a:r>
            <a:endParaRPr lang="en-US" altLang="zh-TW" sz="2000" dirty="0" smtClean="0"/>
          </a:p>
          <a:p>
            <a:pPr lvl="1" algn="just"/>
            <a:r>
              <a:rPr lang="en-US" altLang="zh-TW" sz="2000" dirty="0" smtClean="0"/>
              <a:t>BBU </a:t>
            </a:r>
            <a:r>
              <a:rPr lang="zh-TW" altLang="en-US" sz="2000" dirty="0" smtClean="0"/>
              <a:t>與 </a:t>
            </a:r>
            <a:r>
              <a:rPr lang="en-US" altLang="zh-TW" sz="2000" dirty="0" smtClean="0"/>
              <a:t>RRH </a:t>
            </a:r>
            <a:r>
              <a:rPr lang="zh-TW" altLang="en-US" sz="2000" dirty="0" smtClean="0"/>
              <a:t>間的典型傳輸介面採用 </a:t>
            </a:r>
            <a:r>
              <a:rPr lang="en-US" altLang="zh-TW" sz="2000" dirty="0" smtClean="0"/>
              <a:t>CPRI / OBSAI / ORI</a:t>
            </a:r>
            <a:endParaRPr lang="zh-TW" altLang="en-US" sz="2000" dirty="0"/>
          </a:p>
        </p:txBody>
      </p:sp>
      <p:grpSp>
        <p:nvGrpSpPr>
          <p:cNvPr id="6" name="群組 5"/>
          <p:cNvGrpSpPr/>
          <p:nvPr/>
        </p:nvGrpSpPr>
        <p:grpSpPr>
          <a:xfrm>
            <a:off x="424512" y="4474919"/>
            <a:ext cx="8294976" cy="1833881"/>
            <a:chOff x="323528" y="4882969"/>
            <a:chExt cx="8294976" cy="1833881"/>
          </a:xfrm>
        </p:grpSpPr>
        <p:grpSp>
          <p:nvGrpSpPr>
            <p:cNvPr id="7" name="群組 6"/>
            <p:cNvGrpSpPr/>
            <p:nvPr/>
          </p:nvGrpSpPr>
          <p:grpSpPr>
            <a:xfrm>
              <a:off x="323528" y="5105072"/>
              <a:ext cx="4824536" cy="1611778"/>
              <a:chOff x="611560" y="5105072"/>
              <a:chExt cx="4824536" cy="1611778"/>
            </a:xfrm>
          </p:grpSpPr>
          <p:sp>
            <p:nvSpPr>
              <p:cNvPr id="52" name="矩形 51"/>
              <p:cNvSpPr/>
              <p:nvPr/>
            </p:nvSpPr>
            <p:spPr bwMode="auto">
              <a:xfrm>
                <a:off x="672652" y="5152603"/>
                <a:ext cx="488698" cy="288032"/>
              </a:xfrm>
              <a:prstGeom prst="rect">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53" name="矩形 52"/>
              <p:cNvSpPr/>
              <p:nvPr/>
            </p:nvSpPr>
            <p:spPr bwMode="auto">
              <a:xfrm>
                <a:off x="732187" y="5440635"/>
                <a:ext cx="360040" cy="1152128"/>
              </a:xfrm>
              <a:prstGeom prst="rect">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54" name="矩形 53"/>
              <p:cNvSpPr/>
              <p:nvPr/>
            </p:nvSpPr>
            <p:spPr bwMode="auto">
              <a:xfrm>
                <a:off x="1163540" y="5152603"/>
                <a:ext cx="550339" cy="288032"/>
              </a:xfrm>
              <a:prstGeom prst="rect">
                <a:avLst/>
              </a:prstGeom>
              <a:solidFill>
                <a:srgbClr val="E7AF0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55" name="矩形 54"/>
              <p:cNvSpPr/>
              <p:nvPr/>
            </p:nvSpPr>
            <p:spPr bwMode="auto">
              <a:xfrm>
                <a:off x="1261219" y="5440635"/>
                <a:ext cx="360040" cy="1152128"/>
              </a:xfrm>
              <a:prstGeom prst="rect">
                <a:avLst/>
              </a:prstGeom>
              <a:solidFill>
                <a:srgbClr val="E7AF0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56" name="矩形 55"/>
              <p:cNvSpPr/>
              <p:nvPr/>
            </p:nvSpPr>
            <p:spPr bwMode="auto">
              <a:xfrm>
                <a:off x="1704295" y="5152603"/>
                <a:ext cx="3659793" cy="288032"/>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57" name="矩形 56"/>
              <p:cNvSpPr/>
              <p:nvPr/>
            </p:nvSpPr>
            <p:spPr bwMode="auto">
              <a:xfrm>
                <a:off x="1768657" y="5440635"/>
                <a:ext cx="281002" cy="1152128"/>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58" name="矩形 57"/>
              <p:cNvSpPr/>
              <p:nvPr/>
            </p:nvSpPr>
            <p:spPr bwMode="auto">
              <a:xfrm>
                <a:off x="2241018" y="5440635"/>
                <a:ext cx="240300" cy="1155680"/>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59" name="矩形 58"/>
              <p:cNvSpPr/>
              <p:nvPr/>
            </p:nvSpPr>
            <p:spPr bwMode="auto">
              <a:xfrm>
                <a:off x="2484482" y="5444187"/>
                <a:ext cx="360040" cy="1152128"/>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60" name="矩形 59"/>
              <p:cNvSpPr/>
              <p:nvPr/>
            </p:nvSpPr>
            <p:spPr bwMode="auto">
              <a:xfrm>
                <a:off x="2847280" y="5444187"/>
                <a:ext cx="290960" cy="1152128"/>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61" name="矩形 60"/>
              <p:cNvSpPr/>
              <p:nvPr/>
            </p:nvSpPr>
            <p:spPr bwMode="auto">
              <a:xfrm>
                <a:off x="3140414" y="5443388"/>
                <a:ext cx="360040" cy="1152128"/>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62" name="矩形 61"/>
              <p:cNvSpPr/>
              <p:nvPr/>
            </p:nvSpPr>
            <p:spPr bwMode="auto">
              <a:xfrm>
                <a:off x="3500454" y="5443388"/>
                <a:ext cx="360040" cy="1152128"/>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63" name="矩形 62"/>
              <p:cNvSpPr/>
              <p:nvPr/>
            </p:nvSpPr>
            <p:spPr bwMode="auto">
              <a:xfrm>
                <a:off x="3862641" y="5443801"/>
                <a:ext cx="268322" cy="1152128"/>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64" name="矩形 63"/>
              <p:cNvSpPr/>
              <p:nvPr/>
            </p:nvSpPr>
            <p:spPr bwMode="auto">
              <a:xfrm>
                <a:off x="4128903" y="5443388"/>
                <a:ext cx="288150" cy="1152926"/>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65" name="矩形 64"/>
              <p:cNvSpPr/>
              <p:nvPr/>
            </p:nvSpPr>
            <p:spPr bwMode="auto">
              <a:xfrm>
                <a:off x="4418009" y="5444455"/>
                <a:ext cx="267443" cy="1152716"/>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66" name="矩形 65"/>
              <p:cNvSpPr/>
              <p:nvPr/>
            </p:nvSpPr>
            <p:spPr bwMode="auto">
              <a:xfrm>
                <a:off x="4932413" y="5440634"/>
                <a:ext cx="325847" cy="1156537"/>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67" name="文字方塊 66"/>
              <p:cNvSpPr txBox="1"/>
              <p:nvPr/>
            </p:nvSpPr>
            <p:spPr>
              <a:xfrm>
                <a:off x="708498" y="5111953"/>
                <a:ext cx="442392" cy="338554"/>
              </a:xfrm>
              <a:prstGeom prst="rect">
                <a:avLst/>
              </a:prstGeom>
              <a:noFill/>
            </p:spPr>
            <p:txBody>
              <a:bodyPr wrap="square" rtlCol="0">
                <a:spAutoFit/>
              </a:bodyPr>
              <a:lstStyle/>
              <a:p>
                <a:r>
                  <a:rPr kumimoji="1" lang="en-US" altLang="zh-TW" sz="1600" smtClean="0"/>
                  <a:t>L3</a:t>
                </a:r>
                <a:endParaRPr kumimoji="1" lang="zh-TW" altLang="en-US" sz="1600" dirty="0"/>
              </a:p>
            </p:txBody>
          </p:sp>
          <p:sp>
            <p:nvSpPr>
              <p:cNvPr id="68" name="文字方塊 67"/>
              <p:cNvSpPr txBox="1"/>
              <p:nvPr/>
            </p:nvSpPr>
            <p:spPr>
              <a:xfrm>
                <a:off x="1211969" y="5105072"/>
                <a:ext cx="442392" cy="338554"/>
              </a:xfrm>
              <a:prstGeom prst="rect">
                <a:avLst/>
              </a:prstGeom>
              <a:noFill/>
            </p:spPr>
            <p:txBody>
              <a:bodyPr wrap="square" rtlCol="0">
                <a:spAutoFit/>
              </a:bodyPr>
              <a:lstStyle/>
              <a:p>
                <a:r>
                  <a:rPr kumimoji="1" lang="en-US" altLang="zh-TW" sz="1600" dirty="0" smtClean="0"/>
                  <a:t>L2</a:t>
                </a:r>
                <a:endParaRPr kumimoji="1" lang="zh-TW" altLang="en-US" sz="1600" dirty="0"/>
              </a:p>
            </p:txBody>
          </p:sp>
          <p:sp>
            <p:nvSpPr>
              <p:cNvPr id="69" name="文字方塊 68"/>
              <p:cNvSpPr txBox="1"/>
              <p:nvPr/>
            </p:nvSpPr>
            <p:spPr>
              <a:xfrm>
                <a:off x="3375957" y="5105072"/>
                <a:ext cx="442392" cy="338554"/>
              </a:xfrm>
              <a:prstGeom prst="rect">
                <a:avLst/>
              </a:prstGeom>
              <a:noFill/>
            </p:spPr>
            <p:txBody>
              <a:bodyPr wrap="square" rtlCol="0">
                <a:spAutoFit/>
              </a:bodyPr>
              <a:lstStyle/>
              <a:p>
                <a:r>
                  <a:rPr kumimoji="1" lang="en-US" altLang="zh-TW" sz="1600" dirty="0" smtClean="0"/>
                  <a:t>L1</a:t>
                </a:r>
                <a:endParaRPr kumimoji="1" lang="zh-TW" altLang="en-US" sz="1600" dirty="0"/>
              </a:p>
            </p:txBody>
          </p:sp>
          <p:sp>
            <p:nvSpPr>
              <p:cNvPr id="70" name="文字方塊 69"/>
              <p:cNvSpPr txBox="1"/>
              <p:nvPr/>
            </p:nvSpPr>
            <p:spPr>
              <a:xfrm rot="16200000">
                <a:off x="2028635" y="5854771"/>
                <a:ext cx="648655" cy="261610"/>
              </a:xfrm>
              <a:prstGeom prst="rect">
                <a:avLst/>
              </a:prstGeom>
              <a:noFill/>
            </p:spPr>
            <p:txBody>
              <a:bodyPr wrap="square" rtlCol="0">
                <a:spAutoFit/>
              </a:bodyPr>
              <a:lstStyle/>
              <a:p>
                <a:pPr algn="ctr"/>
                <a:r>
                  <a:rPr kumimoji="1" lang="en-US" altLang="zh-TW" sz="1100" dirty="0" err="1" smtClean="0"/>
                  <a:t>elClC</a:t>
                </a:r>
                <a:endParaRPr kumimoji="1" lang="zh-TW" altLang="en-US" sz="1100" dirty="0"/>
              </a:p>
            </p:txBody>
          </p:sp>
          <p:sp>
            <p:nvSpPr>
              <p:cNvPr id="71" name="文字方塊 70"/>
              <p:cNvSpPr txBox="1"/>
              <p:nvPr/>
            </p:nvSpPr>
            <p:spPr>
              <a:xfrm>
                <a:off x="971600" y="5769317"/>
                <a:ext cx="442392" cy="369332"/>
              </a:xfrm>
              <a:prstGeom prst="rect">
                <a:avLst/>
              </a:prstGeom>
              <a:noFill/>
            </p:spPr>
            <p:txBody>
              <a:bodyPr wrap="square" rtlCol="0">
                <a:spAutoFit/>
              </a:bodyPr>
              <a:lstStyle/>
              <a:p>
                <a:r>
                  <a:rPr kumimoji="1" lang="mr-IN" altLang="zh-TW" dirty="0" smtClean="0"/>
                  <a:t>…</a:t>
                </a:r>
                <a:endParaRPr kumimoji="1" lang="zh-TW" altLang="en-US" dirty="0"/>
              </a:p>
            </p:txBody>
          </p:sp>
          <p:sp>
            <p:nvSpPr>
              <p:cNvPr id="72" name="文字方塊 71"/>
              <p:cNvSpPr txBox="1"/>
              <p:nvPr/>
            </p:nvSpPr>
            <p:spPr>
              <a:xfrm>
                <a:off x="1534209" y="5762436"/>
                <a:ext cx="321986" cy="369332"/>
              </a:xfrm>
              <a:prstGeom prst="rect">
                <a:avLst/>
              </a:prstGeom>
              <a:noFill/>
            </p:spPr>
            <p:txBody>
              <a:bodyPr wrap="square" rtlCol="0">
                <a:spAutoFit/>
              </a:bodyPr>
              <a:lstStyle/>
              <a:p>
                <a:r>
                  <a:rPr kumimoji="1" lang="en-US" altLang="zh-TW" dirty="0" smtClean="0"/>
                  <a:t>..</a:t>
                </a:r>
                <a:endParaRPr kumimoji="1" lang="zh-TW" altLang="en-US" dirty="0"/>
              </a:p>
            </p:txBody>
          </p:sp>
          <p:sp>
            <p:nvSpPr>
              <p:cNvPr id="73" name="文字方塊 72"/>
              <p:cNvSpPr txBox="1"/>
              <p:nvPr/>
            </p:nvSpPr>
            <p:spPr>
              <a:xfrm>
                <a:off x="1982541" y="5769317"/>
                <a:ext cx="442392" cy="369332"/>
              </a:xfrm>
              <a:prstGeom prst="rect">
                <a:avLst/>
              </a:prstGeom>
              <a:noFill/>
            </p:spPr>
            <p:txBody>
              <a:bodyPr wrap="square" rtlCol="0">
                <a:spAutoFit/>
              </a:bodyPr>
              <a:lstStyle/>
              <a:p>
                <a:r>
                  <a:rPr kumimoji="1" lang="en-US" altLang="zh-TW" dirty="0" smtClean="0"/>
                  <a:t>..</a:t>
                </a:r>
                <a:endParaRPr kumimoji="1" lang="zh-TW" altLang="en-US" dirty="0"/>
              </a:p>
            </p:txBody>
          </p:sp>
          <p:sp>
            <p:nvSpPr>
              <p:cNvPr id="74" name="文字方塊 73"/>
              <p:cNvSpPr txBox="1"/>
              <p:nvPr/>
            </p:nvSpPr>
            <p:spPr>
              <a:xfrm>
                <a:off x="4594524" y="5783605"/>
                <a:ext cx="442392" cy="369332"/>
              </a:xfrm>
              <a:prstGeom prst="rect">
                <a:avLst/>
              </a:prstGeom>
              <a:noFill/>
            </p:spPr>
            <p:txBody>
              <a:bodyPr wrap="square" rtlCol="0">
                <a:spAutoFit/>
              </a:bodyPr>
              <a:lstStyle/>
              <a:p>
                <a:r>
                  <a:rPr kumimoji="1" lang="mr-IN" altLang="zh-TW" smtClean="0"/>
                  <a:t>…</a:t>
                </a:r>
                <a:endParaRPr kumimoji="1" lang="zh-TW" altLang="en-US" dirty="0"/>
              </a:p>
            </p:txBody>
          </p:sp>
          <p:sp>
            <p:nvSpPr>
              <p:cNvPr id="75" name="文字方塊 74"/>
              <p:cNvSpPr txBox="1"/>
              <p:nvPr/>
            </p:nvSpPr>
            <p:spPr>
              <a:xfrm rot="16200000">
                <a:off x="745811" y="5772756"/>
                <a:ext cx="1373324" cy="261610"/>
              </a:xfrm>
              <a:prstGeom prst="rect">
                <a:avLst/>
              </a:prstGeom>
              <a:noFill/>
            </p:spPr>
            <p:txBody>
              <a:bodyPr wrap="square" rtlCol="0">
                <a:spAutoFit/>
              </a:bodyPr>
              <a:lstStyle/>
              <a:p>
                <a:r>
                  <a:rPr kumimoji="1" lang="en-US" altLang="zh-TW" sz="1100" dirty="0" smtClean="0"/>
                  <a:t>Transport-MAC</a:t>
                </a:r>
                <a:endParaRPr kumimoji="1" lang="zh-TW" altLang="en-US" sz="1100" dirty="0"/>
              </a:p>
            </p:txBody>
          </p:sp>
          <p:sp>
            <p:nvSpPr>
              <p:cNvPr id="76" name="文字方塊 75"/>
              <p:cNvSpPr txBox="1"/>
              <p:nvPr/>
            </p:nvSpPr>
            <p:spPr>
              <a:xfrm rot="16200000">
                <a:off x="1586866" y="5854771"/>
                <a:ext cx="648655" cy="261610"/>
              </a:xfrm>
              <a:prstGeom prst="rect">
                <a:avLst/>
              </a:prstGeom>
              <a:noFill/>
            </p:spPr>
            <p:txBody>
              <a:bodyPr wrap="square" rtlCol="0">
                <a:spAutoFit/>
              </a:bodyPr>
              <a:lstStyle/>
              <a:p>
                <a:pPr algn="ctr"/>
                <a:r>
                  <a:rPr kumimoji="1" lang="en-US" altLang="zh-TW" sz="1100" dirty="0" err="1" smtClean="0"/>
                  <a:t>CoMP</a:t>
                </a:r>
                <a:endParaRPr kumimoji="1" lang="zh-TW" altLang="en-US" sz="1100" dirty="0"/>
              </a:p>
            </p:txBody>
          </p:sp>
          <p:sp>
            <p:nvSpPr>
              <p:cNvPr id="77" name="文字方塊 76"/>
              <p:cNvSpPr txBox="1"/>
              <p:nvPr/>
            </p:nvSpPr>
            <p:spPr>
              <a:xfrm rot="16200000">
                <a:off x="204634" y="5703370"/>
                <a:ext cx="1373324" cy="261610"/>
              </a:xfrm>
              <a:prstGeom prst="rect">
                <a:avLst/>
              </a:prstGeom>
              <a:noFill/>
            </p:spPr>
            <p:txBody>
              <a:bodyPr wrap="square" rtlCol="0">
                <a:spAutoFit/>
              </a:bodyPr>
              <a:lstStyle/>
              <a:p>
                <a:r>
                  <a:rPr kumimoji="1" lang="en-US" altLang="zh-TW" sz="1100" dirty="0" smtClean="0"/>
                  <a:t>Control-RRC</a:t>
                </a:r>
                <a:endParaRPr kumimoji="1" lang="zh-TW" altLang="en-US" sz="1100" dirty="0"/>
              </a:p>
            </p:txBody>
          </p:sp>
          <p:sp>
            <p:nvSpPr>
              <p:cNvPr id="78" name="文字方塊 77"/>
              <p:cNvSpPr txBox="1"/>
              <p:nvPr/>
            </p:nvSpPr>
            <p:spPr>
              <a:xfrm rot="16200000">
                <a:off x="2041487" y="5841771"/>
                <a:ext cx="1241196" cy="430887"/>
              </a:xfrm>
              <a:prstGeom prst="rect">
                <a:avLst/>
              </a:prstGeom>
              <a:noFill/>
            </p:spPr>
            <p:txBody>
              <a:bodyPr wrap="square" rtlCol="0">
                <a:spAutoFit/>
              </a:bodyPr>
              <a:lstStyle/>
              <a:p>
                <a:pPr algn="ctr"/>
                <a:r>
                  <a:rPr kumimoji="1" lang="en-US" altLang="zh-TW" sz="1100" dirty="0" smtClean="0"/>
                  <a:t>Channel de-/</a:t>
                </a:r>
              </a:p>
              <a:p>
                <a:pPr algn="ctr"/>
                <a:r>
                  <a:rPr kumimoji="1" lang="en-US" altLang="zh-TW" sz="1100" dirty="0" smtClean="0"/>
                  <a:t>coding</a:t>
                </a:r>
                <a:endParaRPr kumimoji="1" lang="zh-TW" altLang="en-US" sz="1100" dirty="0"/>
              </a:p>
            </p:txBody>
          </p:sp>
          <p:sp>
            <p:nvSpPr>
              <p:cNvPr id="79" name="文字方塊 78"/>
              <p:cNvSpPr txBox="1"/>
              <p:nvPr/>
            </p:nvSpPr>
            <p:spPr>
              <a:xfrm rot="16200000">
                <a:off x="2297113" y="5826730"/>
                <a:ext cx="1373324" cy="261610"/>
              </a:xfrm>
              <a:prstGeom prst="rect">
                <a:avLst/>
              </a:prstGeom>
              <a:noFill/>
            </p:spPr>
            <p:txBody>
              <a:bodyPr wrap="square" rtlCol="0">
                <a:spAutoFit/>
              </a:bodyPr>
              <a:lstStyle/>
              <a:p>
                <a:r>
                  <a:rPr kumimoji="1" lang="en-US" altLang="zh-TW" sz="1100" dirty="0" smtClean="0"/>
                  <a:t>De-/Quantization</a:t>
                </a:r>
                <a:endParaRPr kumimoji="1" lang="zh-TW" altLang="en-US" sz="1100" dirty="0"/>
              </a:p>
            </p:txBody>
          </p:sp>
          <p:sp>
            <p:nvSpPr>
              <p:cNvPr id="80" name="文字方塊 79"/>
              <p:cNvSpPr txBox="1"/>
              <p:nvPr/>
            </p:nvSpPr>
            <p:spPr>
              <a:xfrm rot="16200000">
                <a:off x="2628301" y="5804009"/>
                <a:ext cx="1373324" cy="430887"/>
              </a:xfrm>
              <a:prstGeom prst="rect">
                <a:avLst/>
              </a:prstGeom>
              <a:noFill/>
            </p:spPr>
            <p:txBody>
              <a:bodyPr wrap="square" rtlCol="0">
                <a:spAutoFit/>
              </a:bodyPr>
              <a:lstStyle/>
              <a:p>
                <a:pPr algn="ctr"/>
                <a:r>
                  <a:rPr kumimoji="1" lang="en-US" altLang="zh-TW" sz="1100" dirty="0" smtClean="0"/>
                  <a:t>Antenna</a:t>
                </a:r>
              </a:p>
              <a:p>
                <a:pPr algn="ctr"/>
                <a:r>
                  <a:rPr kumimoji="1" lang="en-US" altLang="zh-TW" sz="1100" dirty="0" smtClean="0"/>
                  <a:t>Mapping-</a:t>
                </a:r>
                <a:r>
                  <a:rPr kumimoji="1" lang="en-US" altLang="zh-TW" sz="1100" dirty="0" err="1" smtClean="0"/>
                  <a:t>MlMO</a:t>
                </a:r>
                <a:endParaRPr kumimoji="1" lang="zh-TW" altLang="en-US" sz="1100" dirty="0"/>
              </a:p>
            </p:txBody>
          </p:sp>
          <p:sp>
            <p:nvSpPr>
              <p:cNvPr id="81" name="文字方塊 80"/>
              <p:cNvSpPr txBox="1"/>
              <p:nvPr/>
            </p:nvSpPr>
            <p:spPr>
              <a:xfrm rot="16200000">
                <a:off x="2994118" y="5814744"/>
                <a:ext cx="1373324" cy="430887"/>
              </a:xfrm>
              <a:prstGeom prst="rect">
                <a:avLst/>
              </a:prstGeom>
              <a:noFill/>
            </p:spPr>
            <p:txBody>
              <a:bodyPr wrap="square" rtlCol="0">
                <a:spAutoFit/>
              </a:bodyPr>
              <a:lstStyle/>
              <a:p>
                <a:pPr algn="ctr"/>
                <a:r>
                  <a:rPr kumimoji="1" lang="en-US" altLang="zh-TW" sz="1100" dirty="0" smtClean="0"/>
                  <a:t>Resource-block</a:t>
                </a:r>
              </a:p>
              <a:p>
                <a:pPr algn="ctr"/>
                <a:r>
                  <a:rPr kumimoji="1" lang="en-US" altLang="zh-TW" sz="1100" dirty="0" smtClean="0"/>
                  <a:t>Mapping</a:t>
                </a:r>
                <a:endParaRPr kumimoji="1" lang="zh-TW" altLang="en-US" sz="1100" dirty="0"/>
              </a:p>
            </p:txBody>
          </p:sp>
          <p:sp>
            <p:nvSpPr>
              <p:cNvPr id="82" name="文字方塊 81"/>
              <p:cNvSpPr txBox="1"/>
              <p:nvPr/>
            </p:nvSpPr>
            <p:spPr>
              <a:xfrm rot="16200000">
                <a:off x="3480418" y="5867856"/>
                <a:ext cx="1021762" cy="261610"/>
              </a:xfrm>
              <a:prstGeom prst="rect">
                <a:avLst/>
              </a:prstGeom>
              <a:noFill/>
            </p:spPr>
            <p:txBody>
              <a:bodyPr wrap="square" rtlCol="0">
                <a:spAutoFit/>
              </a:bodyPr>
              <a:lstStyle/>
              <a:p>
                <a:r>
                  <a:rPr kumimoji="1" lang="en-US" altLang="zh-TW" sz="1100" dirty="0" smtClean="0"/>
                  <a:t>De-/sampling</a:t>
                </a:r>
                <a:endParaRPr kumimoji="1" lang="zh-TW" altLang="en-US" sz="1100" dirty="0"/>
              </a:p>
            </p:txBody>
          </p:sp>
          <p:sp>
            <p:nvSpPr>
              <p:cNvPr id="83" name="文字方塊 82"/>
              <p:cNvSpPr txBox="1"/>
              <p:nvPr/>
            </p:nvSpPr>
            <p:spPr>
              <a:xfrm rot="16200000">
                <a:off x="3615319" y="5882460"/>
                <a:ext cx="1373324" cy="261610"/>
              </a:xfrm>
              <a:prstGeom prst="rect">
                <a:avLst/>
              </a:prstGeom>
              <a:noFill/>
            </p:spPr>
            <p:txBody>
              <a:bodyPr wrap="square" rtlCol="0">
                <a:spAutoFit/>
              </a:bodyPr>
              <a:lstStyle/>
              <a:p>
                <a:pPr algn="ctr"/>
                <a:r>
                  <a:rPr kumimoji="1" lang="en-US" altLang="zh-TW" sz="1100" dirty="0" smtClean="0"/>
                  <a:t>De-/Modulation</a:t>
                </a:r>
                <a:endParaRPr kumimoji="1" lang="zh-TW" altLang="en-US" sz="1100" dirty="0"/>
              </a:p>
            </p:txBody>
          </p:sp>
          <p:sp>
            <p:nvSpPr>
              <p:cNvPr id="84" name="文字方塊 83"/>
              <p:cNvSpPr txBox="1"/>
              <p:nvPr/>
            </p:nvSpPr>
            <p:spPr>
              <a:xfrm rot="16200000">
                <a:off x="4118475" y="5882217"/>
                <a:ext cx="880627" cy="261610"/>
              </a:xfrm>
              <a:prstGeom prst="rect">
                <a:avLst/>
              </a:prstGeom>
              <a:noFill/>
            </p:spPr>
            <p:txBody>
              <a:bodyPr wrap="square" rtlCol="0">
                <a:spAutoFit/>
              </a:bodyPr>
              <a:lstStyle/>
              <a:p>
                <a:pPr algn="ctr"/>
                <a:r>
                  <a:rPr kumimoji="1" lang="en-US" altLang="zh-TW" sz="1100" dirty="0" err="1" smtClean="0"/>
                  <a:t>lFFT</a:t>
                </a:r>
                <a:r>
                  <a:rPr kumimoji="1" lang="en-US" altLang="zh-TW" sz="1100" dirty="0" smtClean="0"/>
                  <a:t>/FFT</a:t>
                </a:r>
                <a:endParaRPr kumimoji="1" lang="zh-TW" altLang="en-US" sz="1100" dirty="0"/>
              </a:p>
            </p:txBody>
          </p:sp>
          <p:sp>
            <p:nvSpPr>
              <p:cNvPr id="85" name="文字方塊 84"/>
              <p:cNvSpPr txBox="1"/>
              <p:nvPr/>
            </p:nvSpPr>
            <p:spPr>
              <a:xfrm rot="16200000">
                <a:off x="4425771" y="5837465"/>
                <a:ext cx="1373324" cy="261610"/>
              </a:xfrm>
              <a:prstGeom prst="rect">
                <a:avLst/>
              </a:prstGeom>
              <a:noFill/>
            </p:spPr>
            <p:txBody>
              <a:bodyPr wrap="square" rtlCol="0">
                <a:spAutoFit/>
              </a:bodyPr>
              <a:lstStyle/>
              <a:p>
                <a:r>
                  <a:rPr kumimoji="1" lang="en-US" altLang="zh-TW" sz="1100" dirty="0" err="1" smtClean="0"/>
                  <a:t>CPRl</a:t>
                </a:r>
                <a:r>
                  <a:rPr kumimoji="1" lang="en-US" altLang="zh-TW" sz="1100" dirty="0" smtClean="0"/>
                  <a:t>/</a:t>
                </a:r>
                <a:r>
                  <a:rPr kumimoji="1" lang="en-US" altLang="zh-TW" sz="1100" dirty="0" err="1" smtClean="0"/>
                  <a:t>OBSAl</a:t>
                </a:r>
                <a:r>
                  <a:rPr kumimoji="1" lang="en-US" altLang="zh-TW" sz="1100" dirty="0" smtClean="0"/>
                  <a:t>/</a:t>
                </a:r>
                <a:r>
                  <a:rPr kumimoji="1" lang="en-US" altLang="zh-TW" sz="1100" dirty="0" err="1" smtClean="0"/>
                  <a:t>ORl</a:t>
                </a:r>
                <a:endParaRPr kumimoji="1" lang="zh-TW" altLang="en-US" sz="1100" dirty="0"/>
              </a:p>
            </p:txBody>
          </p:sp>
          <p:sp>
            <p:nvSpPr>
              <p:cNvPr id="86" name="矩形 85"/>
              <p:cNvSpPr/>
              <p:nvPr/>
            </p:nvSpPr>
            <p:spPr bwMode="auto">
              <a:xfrm>
                <a:off x="611560" y="5105072"/>
                <a:ext cx="4824536" cy="1549860"/>
              </a:xfrm>
              <a:prstGeom prst="rect">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grpSp>
        <p:grpSp>
          <p:nvGrpSpPr>
            <p:cNvPr id="8" name="群組 7"/>
            <p:cNvGrpSpPr/>
            <p:nvPr/>
          </p:nvGrpSpPr>
          <p:grpSpPr>
            <a:xfrm>
              <a:off x="5519597" y="5471504"/>
              <a:ext cx="3098907" cy="993529"/>
              <a:chOff x="4549605" y="3748456"/>
              <a:chExt cx="3098907" cy="993529"/>
            </a:xfrm>
          </p:grpSpPr>
          <p:grpSp>
            <p:nvGrpSpPr>
              <p:cNvPr id="14" name="群組 13"/>
              <p:cNvGrpSpPr/>
              <p:nvPr/>
            </p:nvGrpSpPr>
            <p:grpSpPr>
              <a:xfrm>
                <a:off x="4549605" y="3748456"/>
                <a:ext cx="3098907" cy="993529"/>
                <a:chOff x="4553687" y="3439845"/>
                <a:chExt cx="3098907" cy="993529"/>
              </a:xfrm>
            </p:grpSpPr>
            <p:sp>
              <p:nvSpPr>
                <p:cNvPr id="16" name="矩形 15"/>
                <p:cNvSpPr/>
                <p:nvPr/>
              </p:nvSpPr>
              <p:spPr bwMode="auto">
                <a:xfrm>
                  <a:off x="4595169" y="3463740"/>
                  <a:ext cx="504056" cy="9276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cxnSp>
              <p:nvCxnSpPr>
                <p:cNvPr id="17" name="直線單箭頭接點 16"/>
                <p:cNvCxnSpPr/>
                <p:nvPr/>
              </p:nvCxnSpPr>
              <p:spPr bwMode="auto">
                <a:xfrm>
                  <a:off x="5099225" y="3557123"/>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單箭頭接點 17"/>
                <p:cNvCxnSpPr/>
                <p:nvPr/>
              </p:nvCxnSpPr>
              <p:spPr bwMode="auto">
                <a:xfrm>
                  <a:off x="5101668" y="3689249"/>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線單箭頭接點 18"/>
                <p:cNvCxnSpPr/>
                <p:nvPr/>
              </p:nvCxnSpPr>
              <p:spPr bwMode="auto">
                <a:xfrm>
                  <a:off x="5099225" y="3830175"/>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bwMode="auto">
                <a:xfrm>
                  <a:off x="5315246" y="3471465"/>
                  <a:ext cx="432048" cy="39085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pic>
              <p:nvPicPr>
                <p:cNvPr id="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7692" y="3989725"/>
                  <a:ext cx="4445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bwMode="auto">
                <a:xfrm>
                  <a:off x="5965465" y="3463740"/>
                  <a:ext cx="406735" cy="5413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cxnSp>
              <p:nvCxnSpPr>
                <p:cNvPr id="23" name="直線單箭頭接點 22"/>
                <p:cNvCxnSpPr>
                  <a:stCxn id="25" idx="1"/>
                  <a:endCxn id="21" idx="3"/>
                </p:cNvCxnSpPr>
                <p:nvPr/>
              </p:nvCxnSpPr>
              <p:spPr bwMode="auto">
                <a:xfrm flipH="1">
                  <a:off x="5762192" y="4190543"/>
                  <a:ext cx="763649"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矩形 23"/>
                <p:cNvSpPr/>
                <p:nvPr/>
              </p:nvSpPr>
              <p:spPr bwMode="auto">
                <a:xfrm>
                  <a:off x="6529138" y="3545520"/>
                  <a:ext cx="418020" cy="25520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pic>
              <p:nvPicPr>
                <p:cNvPr id="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841" y="4056399"/>
                  <a:ext cx="433387"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9147" y="3463740"/>
                  <a:ext cx="399431" cy="927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直線接點 26"/>
                <p:cNvCxnSpPr>
                  <a:stCxn id="20" idx="0"/>
                  <a:endCxn id="20" idx="2"/>
                </p:cNvCxnSpPr>
                <p:nvPr/>
              </p:nvCxnSpPr>
              <p:spPr bwMode="auto">
                <a:xfrm>
                  <a:off x="5531270" y="3471465"/>
                  <a:ext cx="0" cy="390859"/>
                </a:xfrm>
                <a:prstGeom prst="line">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3592" y="3998748"/>
                  <a:ext cx="12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文字方塊 28"/>
                <p:cNvSpPr txBox="1"/>
                <p:nvPr/>
              </p:nvSpPr>
              <p:spPr>
                <a:xfrm>
                  <a:off x="4553687" y="3648237"/>
                  <a:ext cx="644895" cy="577081"/>
                </a:xfrm>
                <a:prstGeom prst="rect">
                  <a:avLst/>
                </a:prstGeom>
                <a:noFill/>
              </p:spPr>
              <p:txBody>
                <a:bodyPr wrap="square" rtlCol="0">
                  <a:spAutoFit/>
                </a:bodyPr>
                <a:lstStyle/>
                <a:p>
                  <a:r>
                    <a:rPr lang="en-US" altLang="zh-TW" sz="1050" dirty="0" err="1" smtClean="0"/>
                    <a:t>CPRl</a:t>
                  </a:r>
                  <a:r>
                    <a:rPr lang="en-US" altLang="zh-TW" sz="1050" dirty="0" smtClean="0"/>
                    <a:t>/</a:t>
                  </a:r>
                </a:p>
                <a:p>
                  <a:r>
                    <a:rPr lang="en-US" altLang="zh-TW" sz="1050" dirty="0" err="1" smtClean="0"/>
                    <a:t>OBSAl</a:t>
                  </a:r>
                  <a:endParaRPr lang="en-US" altLang="zh-TW" sz="1050" dirty="0" smtClean="0"/>
                </a:p>
                <a:p>
                  <a:r>
                    <a:rPr lang="en-US" altLang="zh-TW" sz="1050" dirty="0" smtClean="0"/>
                    <a:t>/</a:t>
                  </a:r>
                  <a:r>
                    <a:rPr lang="en-US" altLang="zh-TW" sz="1050" dirty="0" err="1" smtClean="0"/>
                    <a:t>ORl</a:t>
                  </a:r>
                  <a:endParaRPr lang="zh-TW" altLang="en-US" sz="1050" dirty="0"/>
                </a:p>
              </p:txBody>
            </p:sp>
            <p:sp>
              <p:nvSpPr>
                <p:cNvPr id="30" name="文字方塊 29"/>
                <p:cNvSpPr txBox="1"/>
                <p:nvPr/>
              </p:nvSpPr>
              <p:spPr>
                <a:xfrm>
                  <a:off x="5305605" y="3439845"/>
                  <a:ext cx="261463" cy="461665"/>
                </a:xfrm>
                <a:prstGeom prst="rect">
                  <a:avLst/>
                </a:prstGeom>
                <a:noFill/>
              </p:spPr>
              <p:txBody>
                <a:bodyPr wrap="square" rtlCol="0">
                  <a:spAutoFit/>
                </a:bodyPr>
                <a:lstStyle/>
                <a:p>
                  <a:r>
                    <a:rPr lang="en-US" altLang="zh-TW" sz="800" dirty="0" smtClean="0"/>
                    <a:t>S</a:t>
                  </a:r>
                </a:p>
                <a:p>
                  <a:r>
                    <a:rPr lang="en-US" altLang="zh-TW" sz="800" dirty="0" smtClean="0"/>
                    <a:t>R</a:t>
                  </a:r>
                </a:p>
                <a:p>
                  <a:r>
                    <a:rPr lang="en-US" altLang="zh-TW" sz="800" dirty="0"/>
                    <a:t>C</a:t>
                  </a:r>
                  <a:endParaRPr lang="zh-TW" altLang="en-US" sz="800" dirty="0"/>
                </a:p>
              </p:txBody>
            </p:sp>
            <p:sp>
              <p:nvSpPr>
                <p:cNvPr id="31" name="文字方塊 30"/>
                <p:cNvSpPr txBox="1"/>
                <p:nvPr/>
              </p:nvSpPr>
              <p:spPr>
                <a:xfrm>
                  <a:off x="5508104" y="3440488"/>
                  <a:ext cx="204177" cy="461665"/>
                </a:xfrm>
                <a:prstGeom prst="rect">
                  <a:avLst/>
                </a:prstGeom>
                <a:noFill/>
              </p:spPr>
              <p:txBody>
                <a:bodyPr wrap="square" rtlCol="0">
                  <a:spAutoFit/>
                </a:bodyPr>
                <a:lstStyle/>
                <a:p>
                  <a:r>
                    <a:rPr lang="en-US" altLang="zh-TW" sz="800" dirty="0" smtClean="0"/>
                    <a:t>D</a:t>
                  </a:r>
                </a:p>
                <a:p>
                  <a:r>
                    <a:rPr lang="en-US" altLang="zh-TW" sz="800" dirty="0" smtClean="0"/>
                    <a:t>U</a:t>
                  </a:r>
                </a:p>
                <a:p>
                  <a:r>
                    <a:rPr lang="en-US" altLang="zh-TW" sz="800" dirty="0"/>
                    <a:t>C</a:t>
                  </a:r>
                  <a:endParaRPr lang="zh-TW" altLang="en-US" sz="800" dirty="0"/>
                </a:p>
              </p:txBody>
            </p:sp>
            <p:sp>
              <p:nvSpPr>
                <p:cNvPr id="32" name="文字方塊 31"/>
                <p:cNvSpPr txBox="1"/>
                <p:nvPr/>
              </p:nvSpPr>
              <p:spPr>
                <a:xfrm>
                  <a:off x="5954450" y="3473406"/>
                  <a:ext cx="435658" cy="507831"/>
                </a:xfrm>
                <a:prstGeom prst="rect">
                  <a:avLst/>
                </a:prstGeom>
                <a:noFill/>
              </p:spPr>
              <p:txBody>
                <a:bodyPr wrap="square" rtlCol="0">
                  <a:spAutoFit/>
                </a:bodyPr>
                <a:lstStyle/>
                <a:p>
                  <a:pPr algn="ctr"/>
                  <a:r>
                    <a:rPr lang="en-US" altLang="zh-TW" sz="900" dirty="0" smtClean="0"/>
                    <a:t>CFR</a:t>
                  </a:r>
                </a:p>
                <a:p>
                  <a:pPr algn="ctr"/>
                  <a:r>
                    <a:rPr lang="en-US" altLang="zh-TW" sz="900" dirty="0" smtClean="0"/>
                    <a:t>/</a:t>
                  </a:r>
                </a:p>
                <a:p>
                  <a:pPr algn="ctr"/>
                  <a:r>
                    <a:rPr lang="en-US" altLang="zh-TW" sz="900" dirty="0" smtClean="0"/>
                    <a:t>DPD</a:t>
                  </a:r>
                  <a:endParaRPr lang="zh-TW" altLang="en-US" sz="900" dirty="0"/>
                </a:p>
              </p:txBody>
            </p:sp>
            <p:sp>
              <p:nvSpPr>
                <p:cNvPr id="33" name="文字方塊 32"/>
                <p:cNvSpPr txBox="1"/>
                <p:nvPr/>
              </p:nvSpPr>
              <p:spPr>
                <a:xfrm>
                  <a:off x="6527548" y="3557123"/>
                  <a:ext cx="425491" cy="230832"/>
                </a:xfrm>
                <a:prstGeom prst="rect">
                  <a:avLst/>
                </a:prstGeom>
                <a:noFill/>
              </p:spPr>
              <p:txBody>
                <a:bodyPr wrap="square" rtlCol="0">
                  <a:spAutoFit/>
                </a:bodyPr>
                <a:lstStyle/>
                <a:p>
                  <a:pPr algn="ctr"/>
                  <a:r>
                    <a:rPr lang="en-US" altLang="zh-TW" sz="900" dirty="0" smtClean="0"/>
                    <a:t>DAC</a:t>
                  </a:r>
                  <a:endParaRPr lang="zh-TW" altLang="en-US" sz="900" dirty="0"/>
                </a:p>
              </p:txBody>
            </p:sp>
            <p:sp>
              <p:nvSpPr>
                <p:cNvPr id="34" name="文字方塊 33"/>
                <p:cNvSpPr txBox="1"/>
                <p:nvPr/>
              </p:nvSpPr>
              <p:spPr>
                <a:xfrm>
                  <a:off x="6491799" y="4072025"/>
                  <a:ext cx="496822" cy="230832"/>
                </a:xfrm>
                <a:prstGeom prst="rect">
                  <a:avLst/>
                </a:prstGeom>
                <a:noFill/>
              </p:spPr>
              <p:txBody>
                <a:bodyPr wrap="square" rtlCol="0">
                  <a:spAutoFit/>
                </a:bodyPr>
                <a:lstStyle/>
                <a:p>
                  <a:pPr algn="ctr"/>
                  <a:r>
                    <a:rPr lang="en-US" altLang="zh-TW" sz="900" dirty="0" smtClean="0"/>
                    <a:t>ADC</a:t>
                  </a:r>
                  <a:endParaRPr lang="zh-TW" altLang="en-US" sz="900" dirty="0"/>
                </a:p>
              </p:txBody>
            </p:sp>
            <p:sp>
              <p:nvSpPr>
                <p:cNvPr id="35" name="文字方塊 34"/>
                <p:cNvSpPr txBox="1"/>
                <p:nvPr/>
              </p:nvSpPr>
              <p:spPr>
                <a:xfrm>
                  <a:off x="7073832" y="3702088"/>
                  <a:ext cx="466194" cy="369332"/>
                </a:xfrm>
                <a:prstGeom prst="rect">
                  <a:avLst/>
                </a:prstGeom>
                <a:noFill/>
              </p:spPr>
              <p:txBody>
                <a:bodyPr wrap="square" rtlCol="0">
                  <a:spAutoFit/>
                </a:bodyPr>
                <a:lstStyle/>
                <a:p>
                  <a:pPr algn="ctr"/>
                  <a:r>
                    <a:rPr lang="en-US" altLang="zh-TW" sz="900" dirty="0" smtClean="0"/>
                    <a:t>Freq.</a:t>
                  </a:r>
                </a:p>
                <a:p>
                  <a:pPr algn="ctr"/>
                  <a:r>
                    <a:rPr lang="en-US" altLang="zh-TW" sz="900" dirty="0" smtClean="0"/>
                    <a:t>Filter</a:t>
                  </a:r>
                  <a:endParaRPr lang="zh-TW" altLang="en-US" sz="900" dirty="0"/>
                </a:p>
              </p:txBody>
            </p:sp>
            <p:sp>
              <p:nvSpPr>
                <p:cNvPr id="36" name="等腰三角形 35"/>
                <p:cNvSpPr/>
                <p:nvPr/>
              </p:nvSpPr>
              <p:spPr bwMode="auto">
                <a:xfrm rot="5400000">
                  <a:off x="7236149" y="4144516"/>
                  <a:ext cx="151567" cy="120630"/>
                </a:xfrm>
                <a:prstGeom prst="triangle">
                  <a:avLst>
                    <a:gd name="adj" fmla="val 49999"/>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37" name="文字方塊 36"/>
                <p:cNvSpPr txBox="1"/>
                <p:nvPr/>
              </p:nvSpPr>
              <p:spPr>
                <a:xfrm>
                  <a:off x="5309062" y="3971708"/>
                  <a:ext cx="261463" cy="461665"/>
                </a:xfrm>
                <a:prstGeom prst="rect">
                  <a:avLst/>
                </a:prstGeom>
                <a:noFill/>
              </p:spPr>
              <p:txBody>
                <a:bodyPr wrap="square" rtlCol="0">
                  <a:spAutoFit/>
                </a:bodyPr>
                <a:lstStyle/>
                <a:p>
                  <a:r>
                    <a:rPr lang="en-US" altLang="zh-TW" sz="800" dirty="0" smtClean="0"/>
                    <a:t>S</a:t>
                  </a:r>
                </a:p>
                <a:p>
                  <a:r>
                    <a:rPr lang="en-US" altLang="zh-TW" sz="800" dirty="0" smtClean="0"/>
                    <a:t>R</a:t>
                  </a:r>
                </a:p>
                <a:p>
                  <a:r>
                    <a:rPr lang="en-US" altLang="zh-TW" sz="800" dirty="0"/>
                    <a:t>C</a:t>
                  </a:r>
                  <a:endParaRPr lang="zh-TW" altLang="en-US" sz="800" dirty="0"/>
                </a:p>
              </p:txBody>
            </p:sp>
            <p:sp>
              <p:nvSpPr>
                <p:cNvPr id="38" name="文字方塊 37"/>
                <p:cNvSpPr txBox="1"/>
                <p:nvPr/>
              </p:nvSpPr>
              <p:spPr>
                <a:xfrm>
                  <a:off x="5518905" y="3971709"/>
                  <a:ext cx="204177" cy="461665"/>
                </a:xfrm>
                <a:prstGeom prst="rect">
                  <a:avLst/>
                </a:prstGeom>
                <a:noFill/>
              </p:spPr>
              <p:txBody>
                <a:bodyPr wrap="square" rtlCol="0">
                  <a:spAutoFit/>
                </a:bodyPr>
                <a:lstStyle/>
                <a:p>
                  <a:r>
                    <a:rPr lang="en-US" altLang="zh-TW" sz="800" dirty="0" smtClean="0"/>
                    <a:t>D</a:t>
                  </a:r>
                </a:p>
                <a:p>
                  <a:r>
                    <a:rPr lang="en-US" altLang="zh-TW" sz="800" dirty="0" smtClean="0"/>
                    <a:t>D</a:t>
                  </a:r>
                </a:p>
                <a:p>
                  <a:r>
                    <a:rPr lang="en-US" altLang="zh-TW" sz="800" dirty="0"/>
                    <a:t>C</a:t>
                  </a:r>
                  <a:endParaRPr lang="zh-TW" altLang="en-US" sz="800" dirty="0"/>
                </a:p>
              </p:txBody>
            </p:sp>
            <p:cxnSp>
              <p:nvCxnSpPr>
                <p:cNvPr id="39" name="直線單箭頭接點 38"/>
                <p:cNvCxnSpPr/>
                <p:nvPr/>
              </p:nvCxnSpPr>
              <p:spPr bwMode="auto">
                <a:xfrm>
                  <a:off x="5099225" y="4072705"/>
                  <a:ext cx="216024" cy="0"/>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線單箭頭接點 39"/>
                <p:cNvCxnSpPr/>
                <p:nvPr/>
              </p:nvCxnSpPr>
              <p:spPr bwMode="auto">
                <a:xfrm>
                  <a:off x="5101668" y="4204831"/>
                  <a:ext cx="216024" cy="0"/>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線單箭頭接點 40"/>
                <p:cNvCxnSpPr/>
                <p:nvPr/>
              </p:nvCxnSpPr>
              <p:spPr bwMode="auto">
                <a:xfrm>
                  <a:off x="5099225" y="4345757"/>
                  <a:ext cx="216024" cy="0"/>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線單箭頭接點 41"/>
                <p:cNvCxnSpPr/>
                <p:nvPr/>
              </p:nvCxnSpPr>
              <p:spPr bwMode="auto">
                <a:xfrm>
                  <a:off x="5747294" y="3545520"/>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線單箭頭接點 42"/>
                <p:cNvCxnSpPr/>
                <p:nvPr/>
              </p:nvCxnSpPr>
              <p:spPr bwMode="auto">
                <a:xfrm>
                  <a:off x="5749737" y="3677646"/>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線單箭頭接點 43"/>
                <p:cNvCxnSpPr/>
                <p:nvPr/>
              </p:nvCxnSpPr>
              <p:spPr bwMode="auto">
                <a:xfrm>
                  <a:off x="5747294" y="381857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線單箭頭接點 44"/>
                <p:cNvCxnSpPr/>
                <p:nvPr/>
              </p:nvCxnSpPr>
              <p:spPr bwMode="auto">
                <a:xfrm>
                  <a:off x="6372200" y="3684726"/>
                  <a:ext cx="16122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線單箭頭接點 45"/>
                <p:cNvCxnSpPr/>
                <p:nvPr/>
              </p:nvCxnSpPr>
              <p:spPr bwMode="auto">
                <a:xfrm flipH="1" flipV="1">
                  <a:off x="6156176" y="4015065"/>
                  <a:ext cx="1578" cy="1754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線單箭頭接點 46"/>
                <p:cNvCxnSpPr/>
                <p:nvPr/>
              </p:nvCxnSpPr>
              <p:spPr bwMode="auto">
                <a:xfrm>
                  <a:off x="6945597" y="3684726"/>
                  <a:ext cx="16122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線單箭頭接點 47"/>
                <p:cNvCxnSpPr/>
                <p:nvPr/>
              </p:nvCxnSpPr>
              <p:spPr bwMode="auto">
                <a:xfrm>
                  <a:off x="6953039" y="4190542"/>
                  <a:ext cx="161228" cy="0"/>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接點 48"/>
                <p:cNvCxnSpPr/>
                <p:nvPr/>
              </p:nvCxnSpPr>
              <p:spPr bwMode="auto">
                <a:xfrm>
                  <a:off x="7508578" y="3927551"/>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接點 49"/>
                <p:cNvCxnSpPr/>
                <p:nvPr/>
              </p:nvCxnSpPr>
              <p:spPr bwMode="auto">
                <a:xfrm flipV="1">
                  <a:off x="7646387" y="3684726"/>
                  <a:ext cx="0" cy="2499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接點 50"/>
                <p:cNvCxnSpPr/>
                <p:nvPr/>
              </p:nvCxnSpPr>
              <p:spPr bwMode="auto">
                <a:xfrm>
                  <a:off x="7646387" y="3627746"/>
                  <a:ext cx="0" cy="86165"/>
                </a:xfrm>
                <a:prstGeom prst="line">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矩形 14"/>
              <p:cNvSpPr/>
              <p:nvPr/>
            </p:nvSpPr>
            <p:spPr bwMode="auto">
              <a:xfrm>
                <a:off x="4549605" y="3748456"/>
                <a:ext cx="2986339" cy="993528"/>
              </a:xfrm>
              <a:prstGeom prst="rect">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grpSp>
        <p:sp>
          <p:nvSpPr>
            <p:cNvPr id="9" name="文字方塊 8"/>
            <p:cNvSpPr txBox="1"/>
            <p:nvPr/>
          </p:nvSpPr>
          <p:spPr>
            <a:xfrm>
              <a:off x="5007781" y="5619837"/>
              <a:ext cx="625562" cy="507831"/>
            </a:xfrm>
            <a:prstGeom prst="rect">
              <a:avLst/>
            </a:prstGeom>
            <a:noFill/>
          </p:spPr>
          <p:txBody>
            <a:bodyPr wrap="square" rtlCol="0">
              <a:spAutoFit/>
            </a:bodyPr>
            <a:lstStyle/>
            <a:p>
              <a:pPr algn="ctr"/>
              <a:r>
                <a:rPr lang="en-US" altLang="zh-TW" sz="900" dirty="0" err="1" smtClean="0"/>
                <a:t>lQ</a:t>
              </a:r>
              <a:r>
                <a:rPr lang="en-US" altLang="zh-TW" sz="900" dirty="0"/>
                <a:t> </a:t>
              </a:r>
              <a:r>
                <a:rPr lang="en-US" altLang="zh-TW" sz="900" dirty="0" smtClean="0"/>
                <a:t>DL</a:t>
              </a:r>
            </a:p>
            <a:p>
              <a:pPr algn="ctr"/>
              <a:endParaRPr lang="en-US" altLang="zh-TW" sz="900" dirty="0" smtClean="0"/>
            </a:p>
            <a:p>
              <a:pPr algn="ctr"/>
              <a:r>
                <a:rPr lang="en-US" altLang="zh-TW" sz="900" dirty="0" err="1" smtClean="0"/>
                <a:t>lQ</a:t>
              </a:r>
              <a:r>
                <a:rPr lang="en-US" altLang="zh-TW" sz="900" dirty="0" smtClean="0"/>
                <a:t> UL</a:t>
              </a:r>
              <a:endParaRPr lang="zh-TW" altLang="en-US" sz="900" dirty="0"/>
            </a:p>
          </p:txBody>
        </p:sp>
        <p:cxnSp>
          <p:nvCxnSpPr>
            <p:cNvPr id="10" name="直線單箭頭接點 9"/>
            <p:cNvCxnSpPr/>
            <p:nvPr/>
          </p:nvCxnSpPr>
          <p:spPr bwMode="auto">
            <a:xfrm flipV="1">
              <a:off x="4973903" y="5813883"/>
              <a:ext cx="588349" cy="1097"/>
            </a:xfrm>
            <a:prstGeom prst="straightConnector1">
              <a:avLst/>
            </a:prstGeom>
            <a:solidFill>
              <a:schemeClr val="accent1"/>
            </a:solidFill>
            <a:ln w="9525" cap="flat" cmpd="sng" algn="ctr">
              <a:solidFill>
                <a:srgbClr val="0099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字方塊 10"/>
            <p:cNvSpPr txBox="1"/>
            <p:nvPr/>
          </p:nvSpPr>
          <p:spPr>
            <a:xfrm>
              <a:off x="2224414" y="4882969"/>
              <a:ext cx="720080" cy="261610"/>
            </a:xfrm>
            <a:prstGeom prst="rect">
              <a:avLst/>
            </a:prstGeom>
            <a:noFill/>
          </p:spPr>
          <p:txBody>
            <a:bodyPr wrap="square" rtlCol="0">
              <a:spAutoFit/>
            </a:bodyPr>
            <a:lstStyle/>
            <a:p>
              <a:pPr algn="ctr"/>
              <a:r>
                <a:rPr lang="en-US" altLang="zh-TW" sz="1100" dirty="0" smtClean="0">
                  <a:solidFill>
                    <a:srgbClr val="FF0000"/>
                  </a:solidFill>
                </a:rPr>
                <a:t>RRH</a:t>
              </a:r>
              <a:endParaRPr lang="zh-TW" altLang="en-US" sz="1100" dirty="0">
                <a:solidFill>
                  <a:srgbClr val="FF0000"/>
                </a:solidFill>
              </a:endParaRPr>
            </a:p>
          </p:txBody>
        </p:sp>
        <p:sp>
          <p:nvSpPr>
            <p:cNvPr id="12" name="文字方塊 11"/>
            <p:cNvSpPr txBox="1"/>
            <p:nvPr/>
          </p:nvSpPr>
          <p:spPr>
            <a:xfrm>
              <a:off x="6833730" y="5254660"/>
              <a:ext cx="720080" cy="261610"/>
            </a:xfrm>
            <a:prstGeom prst="rect">
              <a:avLst/>
            </a:prstGeom>
            <a:noFill/>
          </p:spPr>
          <p:txBody>
            <a:bodyPr wrap="square" rtlCol="0">
              <a:spAutoFit/>
            </a:bodyPr>
            <a:lstStyle/>
            <a:p>
              <a:pPr algn="ctr"/>
              <a:r>
                <a:rPr lang="en-US" altLang="zh-TW" sz="1100" dirty="0" smtClean="0">
                  <a:solidFill>
                    <a:srgbClr val="FF0000"/>
                  </a:solidFill>
                </a:rPr>
                <a:t>BBU</a:t>
              </a:r>
              <a:endParaRPr lang="zh-TW" altLang="en-US" sz="1100" dirty="0">
                <a:solidFill>
                  <a:srgbClr val="FF0000"/>
                </a:solidFill>
              </a:endParaRPr>
            </a:p>
          </p:txBody>
        </p:sp>
        <p:cxnSp>
          <p:nvCxnSpPr>
            <p:cNvPr id="13" name="直線單箭頭接點 12"/>
            <p:cNvCxnSpPr/>
            <p:nvPr/>
          </p:nvCxnSpPr>
          <p:spPr bwMode="auto">
            <a:xfrm flipV="1">
              <a:off x="4977027" y="6093296"/>
              <a:ext cx="588349" cy="1097"/>
            </a:xfrm>
            <a:prstGeom prst="straightConnector1">
              <a:avLst/>
            </a:prstGeom>
            <a:solidFill>
              <a:schemeClr val="accent1"/>
            </a:solidFill>
            <a:ln w="9525" cap="flat" cmpd="sng" algn="ctr">
              <a:solidFill>
                <a:srgbClr val="0099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40048447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架構</a:t>
            </a:r>
            <a:r>
              <a:rPr lang="zh-TW" altLang="en-US" sz="3200" dirty="0" smtClean="0"/>
              <a:t>概要</a:t>
            </a:r>
            <a:endParaRPr lang="zh-TW" altLang="en-US" sz="3200" dirty="0"/>
          </a:p>
        </p:txBody>
      </p:sp>
      <p:sp>
        <p:nvSpPr>
          <p:cNvPr id="3" name="內容版面配置區 2"/>
          <p:cNvSpPr>
            <a:spLocks noGrp="1"/>
          </p:cNvSpPr>
          <p:nvPr>
            <p:ph idx="1"/>
          </p:nvPr>
        </p:nvSpPr>
        <p:spPr/>
        <p:txBody>
          <a:bodyPr/>
          <a:lstStyle/>
          <a:p>
            <a:pPr algn="just"/>
            <a:r>
              <a:rPr lang="en-US" altLang="zh-TW" sz="2400" dirty="0" smtClean="0"/>
              <a:t>Cloud </a:t>
            </a:r>
            <a:r>
              <a:rPr lang="en-US" altLang="zh-TW" sz="2400" dirty="0" smtClean="0"/>
              <a:t>RAN Functional Splitting</a:t>
            </a:r>
          </a:p>
          <a:p>
            <a:pPr lvl="1" algn="just"/>
            <a:r>
              <a:rPr lang="zh-TW" altLang="en-US" sz="2000" dirty="0" smtClean="0"/>
              <a:t>探討 </a:t>
            </a:r>
            <a:r>
              <a:rPr lang="en-US" altLang="zh-TW" sz="2000" dirty="0" smtClean="0"/>
              <a:t>C-RAN </a:t>
            </a:r>
            <a:r>
              <a:rPr lang="zh-TW" altLang="en-US" sz="2000" dirty="0" smtClean="0"/>
              <a:t>架構下 </a:t>
            </a:r>
            <a:r>
              <a:rPr lang="en-US" altLang="zh-TW" sz="2000" dirty="0"/>
              <a:t>BBU </a:t>
            </a:r>
            <a:r>
              <a:rPr lang="zh-TW" altLang="en-US" sz="2000" dirty="0"/>
              <a:t>與 </a:t>
            </a:r>
            <a:r>
              <a:rPr lang="en-US" altLang="zh-TW" sz="2000" dirty="0"/>
              <a:t>RRH </a:t>
            </a:r>
            <a:r>
              <a:rPr lang="zh-TW" altLang="en-US" sz="2000" dirty="0" smtClean="0"/>
              <a:t>間的傳輸網路 </a:t>
            </a:r>
            <a:r>
              <a:rPr lang="en-US" altLang="zh-TW" sz="2000" dirty="0" smtClean="0"/>
              <a:t>(</a:t>
            </a:r>
            <a:r>
              <a:rPr lang="en-US" altLang="zh-TW" sz="2000" dirty="0" err="1" smtClean="0"/>
              <a:t>Fronthaul</a:t>
            </a:r>
            <a:r>
              <a:rPr lang="en-US" altLang="zh-TW" sz="2000" dirty="0" smtClean="0"/>
              <a:t> Network) </a:t>
            </a:r>
            <a:r>
              <a:rPr lang="zh-TW" altLang="en-US" sz="2000" dirty="0" smtClean="0"/>
              <a:t>與</a:t>
            </a:r>
            <a:r>
              <a:rPr lang="zh-TW" altLang="en-US" sz="2000" dirty="0"/>
              <a:t>次世代 </a:t>
            </a:r>
            <a:r>
              <a:rPr lang="en-US" altLang="zh-TW" sz="2000" dirty="0"/>
              <a:t>Functional Splitting</a:t>
            </a:r>
            <a:r>
              <a:rPr lang="zh-TW" altLang="en-US" sz="2000" dirty="0" smtClean="0"/>
              <a:t> </a:t>
            </a:r>
            <a:endParaRPr lang="en-US" altLang="zh-TW" sz="2000" dirty="0" smtClean="0"/>
          </a:p>
          <a:p>
            <a:pPr algn="just"/>
            <a:r>
              <a:rPr lang="en-US" altLang="zh-TW" sz="2400" dirty="0" smtClean="0"/>
              <a:t>Remote </a:t>
            </a:r>
            <a:r>
              <a:rPr lang="en-US" altLang="zh-TW" sz="2400" dirty="0"/>
              <a:t>Radio Head</a:t>
            </a:r>
            <a:endParaRPr lang="en-US" altLang="zh-TW" sz="2400" dirty="0" smtClean="0"/>
          </a:p>
          <a:p>
            <a:pPr lvl="1" algn="just"/>
            <a:r>
              <a:rPr lang="zh-TW" altLang="en-US" sz="2000" dirty="0" smtClean="0"/>
              <a:t>探討 </a:t>
            </a:r>
            <a:r>
              <a:rPr lang="en-US" altLang="zh-TW" sz="2000" dirty="0" smtClean="0"/>
              <a:t>C-RAN </a:t>
            </a:r>
            <a:r>
              <a:rPr lang="zh-TW" altLang="en-US" sz="2000" dirty="0"/>
              <a:t>架構</a:t>
            </a:r>
            <a:r>
              <a:rPr lang="zh-TW" altLang="en-US" sz="2000" dirty="0" smtClean="0"/>
              <a:t>下的 </a:t>
            </a:r>
            <a:r>
              <a:rPr lang="en-US" altLang="zh-TW" sz="2000" dirty="0" smtClean="0"/>
              <a:t>RRH</a:t>
            </a:r>
            <a:r>
              <a:rPr lang="zh-TW" altLang="en-US" sz="2000" dirty="0" smtClean="0"/>
              <a:t> 發展</a:t>
            </a:r>
            <a:r>
              <a:rPr lang="zh-TW" altLang="en-US" sz="2000" dirty="0"/>
              <a:t>與介紹通用公共</a:t>
            </a:r>
            <a:r>
              <a:rPr lang="zh-TW" altLang="en-US" sz="2000" dirty="0" smtClean="0"/>
              <a:t>無線介面 </a:t>
            </a:r>
            <a:r>
              <a:rPr lang="en-US" altLang="zh-TW" sz="2000" dirty="0" smtClean="0"/>
              <a:t>(</a:t>
            </a:r>
            <a:r>
              <a:rPr lang="en-US" altLang="zh-TW" sz="2000" dirty="0"/>
              <a:t>Common Public Radio </a:t>
            </a:r>
            <a:r>
              <a:rPr lang="en-US" altLang="zh-TW" sz="2000" dirty="0" smtClean="0"/>
              <a:t>Interface; CPRI</a:t>
            </a:r>
            <a:r>
              <a:rPr lang="en-US" altLang="zh-TW" sz="2000" dirty="0"/>
              <a:t>) </a:t>
            </a:r>
            <a:endParaRPr lang="en-US" altLang="zh-TW" sz="2000" dirty="0" smtClean="0"/>
          </a:p>
          <a:p>
            <a:pPr algn="just"/>
            <a:r>
              <a:rPr lang="en-US" altLang="zh-TW" sz="2400" dirty="0" smtClean="0"/>
              <a:t>Baseband </a:t>
            </a:r>
            <a:r>
              <a:rPr lang="en-US" altLang="zh-TW" sz="2400" dirty="0"/>
              <a:t>Process </a:t>
            </a:r>
            <a:r>
              <a:rPr lang="en-US" altLang="zh-TW" sz="2400" dirty="0" smtClean="0"/>
              <a:t>Unit</a:t>
            </a:r>
          </a:p>
          <a:p>
            <a:pPr lvl="1" algn="just"/>
            <a:r>
              <a:rPr lang="zh-TW" altLang="en-US" sz="2000" dirty="0" smtClean="0"/>
              <a:t>探討 </a:t>
            </a:r>
            <a:r>
              <a:rPr lang="en-US" altLang="zh-TW" sz="2000" dirty="0" smtClean="0"/>
              <a:t>C-RAN </a:t>
            </a:r>
            <a:r>
              <a:rPr lang="zh-TW" altLang="en-US" sz="2000" dirty="0"/>
              <a:t>架構下的</a:t>
            </a:r>
            <a:r>
              <a:rPr lang="zh-TW" altLang="en-US" sz="2000" dirty="0" smtClean="0"/>
              <a:t> </a:t>
            </a:r>
            <a:r>
              <a:rPr lang="en-US" altLang="zh-TW" sz="2000" dirty="0" smtClean="0"/>
              <a:t>BBU </a:t>
            </a:r>
            <a:r>
              <a:rPr lang="zh-TW" altLang="en-US" sz="2000" dirty="0" smtClean="0"/>
              <a:t>發展與多工增益 </a:t>
            </a:r>
            <a:r>
              <a:rPr lang="en-US" altLang="zh-TW" sz="2000" dirty="0" smtClean="0"/>
              <a:t>(Multiplexing Gain)</a:t>
            </a:r>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46</a:t>
            </a:fld>
            <a:endParaRPr lang="en-US" altLang="zh-TW"/>
          </a:p>
        </p:txBody>
      </p:sp>
    </p:spTree>
    <p:extLst>
      <p:ext uri="{BB962C8B-B14F-4D97-AF65-F5344CB8AC3E}">
        <p14:creationId xmlns:p14="http://schemas.microsoft.com/office/powerpoint/2010/main" val="13795826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t>Fronthaul </a:t>
            </a:r>
            <a:r>
              <a:rPr lang="en-US" altLang="zh-TW" sz="3200" dirty="0"/>
              <a:t>Network</a:t>
            </a:r>
            <a:r>
              <a:rPr lang="zh-TW" altLang="en-US" sz="3200" dirty="0"/>
              <a:t> 之需求與發展</a:t>
            </a:r>
            <a:endParaRPr lang="en-US" altLang="zh-TW" sz="3200" dirty="0"/>
          </a:p>
        </p:txBody>
      </p:sp>
      <p:sp>
        <p:nvSpPr>
          <p:cNvPr id="3" name="內容版面配置區 2"/>
          <p:cNvSpPr>
            <a:spLocks noGrp="1"/>
          </p:cNvSpPr>
          <p:nvPr>
            <p:ph idx="1"/>
          </p:nvPr>
        </p:nvSpPr>
        <p:spPr/>
        <p:txBody>
          <a:bodyPr/>
          <a:lstStyle/>
          <a:p>
            <a:pPr algn="just"/>
            <a:r>
              <a:rPr lang="zh-TW" altLang="en-US" sz="2400" dirty="0"/>
              <a:t>以 </a:t>
            </a:r>
            <a:r>
              <a:rPr lang="en-US" altLang="zh-TW" sz="2400" dirty="0"/>
              <a:t>LTE </a:t>
            </a:r>
            <a:r>
              <a:rPr lang="zh-TW" altLang="en-US" sz="2400" dirty="0" smtClean="0"/>
              <a:t>為例的 </a:t>
            </a:r>
            <a:r>
              <a:rPr lang="en-US" altLang="zh-TW" sz="2400" dirty="0" smtClean="0"/>
              <a:t>C-RAN </a:t>
            </a:r>
            <a:r>
              <a:rPr lang="zh-TW" altLang="en-US" sz="2400" dirty="0" smtClean="0"/>
              <a:t>架構</a:t>
            </a:r>
            <a:r>
              <a:rPr lang="en-US" altLang="zh-TW" sz="2400" dirty="0"/>
              <a:t>︰</a:t>
            </a:r>
            <a:endParaRPr lang="en-US" altLang="zh-TW" sz="2400" dirty="0" smtClean="0"/>
          </a:p>
          <a:p>
            <a:pPr lvl="1" algn="just"/>
            <a:r>
              <a:rPr lang="en-US" altLang="zh-TW" sz="2000" dirty="0" smtClean="0"/>
              <a:t>BBU </a:t>
            </a:r>
            <a:r>
              <a:rPr lang="zh-TW" altLang="en-US" sz="2000" dirty="0" smtClean="0"/>
              <a:t>收容於集中化地點，</a:t>
            </a:r>
            <a:r>
              <a:rPr lang="en-US" altLang="zh-TW" sz="2000" dirty="0" smtClean="0"/>
              <a:t>RRH </a:t>
            </a:r>
            <a:r>
              <a:rPr lang="zh-TW" altLang="en-US" sz="2000" dirty="0" smtClean="0"/>
              <a:t>連同天線安置於</a:t>
            </a:r>
            <a:r>
              <a:rPr lang="zh-TW" altLang="en-US" sz="2000" dirty="0"/>
              <a:t>各</a:t>
            </a:r>
            <a:r>
              <a:rPr lang="zh-TW" altLang="en-US" sz="2000" dirty="0" smtClean="0"/>
              <a:t>基站設定點 </a:t>
            </a:r>
            <a:r>
              <a:rPr lang="en-US" altLang="zh-TW" sz="2000" dirty="0" smtClean="0"/>
              <a:t>(Cell Site)</a:t>
            </a:r>
            <a:r>
              <a:rPr lang="zh-TW" altLang="zh-TW" sz="2000" dirty="0" smtClean="0"/>
              <a:t>。</a:t>
            </a:r>
            <a:r>
              <a:rPr lang="en-US" altLang="zh-TW" sz="2000" dirty="0" smtClean="0">
                <a:solidFill>
                  <a:srgbClr val="FF0000"/>
                </a:solidFill>
              </a:rPr>
              <a:t>BBU Pool </a:t>
            </a:r>
            <a:r>
              <a:rPr lang="zh-TW" altLang="en-US" sz="2000" dirty="0" smtClean="0">
                <a:solidFill>
                  <a:srgbClr val="FF0000"/>
                </a:solidFill>
              </a:rPr>
              <a:t>與 </a:t>
            </a:r>
            <a:r>
              <a:rPr lang="en-US" altLang="zh-TW" sz="2000" dirty="0" smtClean="0">
                <a:solidFill>
                  <a:srgbClr val="FF0000"/>
                </a:solidFill>
              </a:rPr>
              <a:t>RRH </a:t>
            </a:r>
            <a:r>
              <a:rPr lang="zh-TW" altLang="en-US" sz="2000" dirty="0" smtClean="0">
                <a:solidFill>
                  <a:srgbClr val="FF0000"/>
                </a:solidFill>
              </a:rPr>
              <a:t>距離</a:t>
            </a:r>
            <a:r>
              <a:rPr lang="zh-TW" altLang="en-US" sz="2000" dirty="0">
                <a:solidFill>
                  <a:srgbClr val="FF0000"/>
                </a:solidFill>
              </a:rPr>
              <a:t>約 </a:t>
            </a:r>
            <a:r>
              <a:rPr lang="en-US" altLang="zh-TW" sz="2000" dirty="0">
                <a:solidFill>
                  <a:srgbClr val="FF0000"/>
                </a:solidFill>
              </a:rPr>
              <a:t>20 ~ 40 Km</a:t>
            </a:r>
            <a:endParaRPr lang="en-US" altLang="zh-TW" sz="2000" dirty="0" smtClean="0">
              <a:solidFill>
                <a:srgbClr val="FF0000"/>
              </a:solidFill>
            </a:endParaRPr>
          </a:p>
          <a:p>
            <a:pPr lvl="1" algn="just"/>
            <a:r>
              <a:rPr lang="en-US" altLang="zh-TW" sz="2000" dirty="0" smtClean="0">
                <a:solidFill>
                  <a:srgbClr val="FF0000"/>
                </a:solidFill>
              </a:rPr>
              <a:t>Fronthaul </a:t>
            </a:r>
            <a:r>
              <a:rPr lang="zh-TW" altLang="en-US" sz="2000" dirty="0" smtClean="0">
                <a:solidFill>
                  <a:srgbClr val="FF0000"/>
                </a:solidFill>
              </a:rPr>
              <a:t>連接 </a:t>
            </a:r>
            <a:r>
              <a:rPr lang="en-US" altLang="zh-TW" sz="2000" dirty="0" smtClean="0">
                <a:solidFill>
                  <a:srgbClr val="FF0000"/>
                </a:solidFill>
              </a:rPr>
              <a:t>BBU Pool </a:t>
            </a:r>
            <a:r>
              <a:rPr lang="zh-TW" altLang="en-US" sz="2000" dirty="0" smtClean="0">
                <a:solidFill>
                  <a:srgbClr val="FF0000"/>
                </a:solidFill>
              </a:rPr>
              <a:t>與 </a:t>
            </a:r>
            <a:r>
              <a:rPr lang="en-US" altLang="zh-TW" sz="2000" dirty="0" smtClean="0">
                <a:solidFill>
                  <a:srgbClr val="FF0000"/>
                </a:solidFill>
              </a:rPr>
              <a:t>RRH</a:t>
            </a:r>
            <a:endParaRPr lang="zh-TW" altLang="en-US" sz="2000" dirty="0">
              <a:solidFill>
                <a:srgbClr val="FF0000"/>
              </a:solidFill>
            </a:endParaRPr>
          </a:p>
          <a:p>
            <a:pPr lvl="1" algn="just"/>
            <a:r>
              <a:rPr lang="en-US" altLang="zh-TW" sz="2000" dirty="0" smtClean="0"/>
              <a:t>Backhaul </a:t>
            </a:r>
            <a:r>
              <a:rPr lang="zh-TW" altLang="en-US" sz="2000" dirty="0" smtClean="0"/>
              <a:t>連接 </a:t>
            </a:r>
            <a:r>
              <a:rPr lang="en-US" altLang="zh-TW" sz="2000" dirty="0" smtClean="0"/>
              <a:t>BBU Pool </a:t>
            </a:r>
            <a:r>
              <a:rPr lang="zh-TW" altLang="en-US" sz="2000" dirty="0" smtClean="0"/>
              <a:t>與行動核心網路</a:t>
            </a:r>
            <a:endParaRPr lang="zh-TW" altLang="en-US"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47</a:t>
            </a:fld>
            <a:endParaRPr lang="en-US" altLang="zh-TW"/>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260" y="3501008"/>
            <a:ext cx="5243020"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[2]</a:t>
            </a:r>
            <a:endParaRPr lang="zh-TW" altLang="en-US" dirty="0"/>
          </a:p>
        </p:txBody>
      </p:sp>
    </p:spTree>
    <p:extLst>
      <p:ext uri="{BB962C8B-B14F-4D97-AF65-F5344CB8AC3E}">
        <p14:creationId xmlns:p14="http://schemas.microsoft.com/office/powerpoint/2010/main" val="4931072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t>Fronthaul </a:t>
            </a:r>
            <a:r>
              <a:rPr lang="en-US" altLang="zh-TW" sz="3200" dirty="0"/>
              <a:t>Network</a:t>
            </a:r>
            <a:r>
              <a:rPr lang="zh-TW" altLang="en-US" sz="3200" dirty="0"/>
              <a:t> 之需求與發展</a:t>
            </a:r>
            <a:endParaRPr lang="en-US" altLang="zh-TW" sz="3200" dirty="0"/>
          </a:p>
        </p:txBody>
      </p:sp>
      <p:sp>
        <p:nvSpPr>
          <p:cNvPr id="3" name="內容版面配置區 2"/>
          <p:cNvSpPr>
            <a:spLocks noGrp="1"/>
          </p:cNvSpPr>
          <p:nvPr>
            <p:ph idx="1"/>
          </p:nvPr>
        </p:nvSpPr>
        <p:spPr/>
        <p:txBody>
          <a:bodyPr/>
          <a:lstStyle/>
          <a:p>
            <a:pPr algn="just"/>
            <a:r>
              <a:rPr lang="en-US" altLang="zh-TW" sz="2400" dirty="0" smtClean="0"/>
              <a:t>C-RAN </a:t>
            </a:r>
            <a:r>
              <a:rPr lang="zh-TW" altLang="en-US" sz="2400" dirty="0" smtClean="0"/>
              <a:t>基</a:t>
            </a:r>
            <a:r>
              <a:rPr lang="zh-TW" altLang="en-US" sz="2400" dirty="0"/>
              <a:t>站</a:t>
            </a:r>
            <a:r>
              <a:rPr lang="zh-TW" altLang="en-US" sz="2400" dirty="0" smtClean="0"/>
              <a:t>架構需要高頻寬及低成本的 </a:t>
            </a:r>
            <a:r>
              <a:rPr lang="en-US" altLang="zh-TW" sz="2400" dirty="0" smtClean="0"/>
              <a:t>Fronthaul Network</a:t>
            </a:r>
          </a:p>
          <a:p>
            <a:pPr lvl="1" algn="just"/>
            <a:r>
              <a:rPr lang="zh-TW" altLang="en-US" sz="2000" dirty="0"/>
              <a:t>與 </a:t>
            </a:r>
            <a:r>
              <a:rPr lang="en-US" altLang="zh-TW" sz="2000" dirty="0"/>
              <a:t>Backhaul </a:t>
            </a:r>
            <a:r>
              <a:rPr lang="zh-TW" altLang="en-US" sz="2000" dirty="0"/>
              <a:t>相比，</a:t>
            </a:r>
            <a:r>
              <a:rPr lang="en-US" altLang="zh-TW" sz="2000" dirty="0"/>
              <a:t>Fronthaul </a:t>
            </a:r>
            <a:r>
              <a:rPr lang="zh-TW" altLang="en-US" sz="2000" dirty="0" smtClean="0"/>
              <a:t>的 </a:t>
            </a:r>
            <a:r>
              <a:rPr lang="en-US" altLang="zh-TW" sz="2000" dirty="0" smtClean="0"/>
              <a:t>I/Q </a:t>
            </a:r>
            <a:r>
              <a:rPr lang="zh-TW" altLang="en-US" sz="2000" dirty="0" smtClean="0"/>
              <a:t>資料傳輸</a:t>
            </a:r>
            <a:r>
              <a:rPr lang="zh-TW" altLang="en-US" sz="2000" dirty="0"/>
              <a:t>率需求將要高出 </a:t>
            </a:r>
            <a:r>
              <a:rPr lang="en-US" altLang="zh-TW" sz="2000" dirty="0" smtClean="0"/>
              <a:t>20 ~ 50 </a:t>
            </a:r>
            <a:r>
              <a:rPr lang="zh-TW" altLang="en-US" sz="2000" dirty="0"/>
              <a:t>倍</a:t>
            </a:r>
          </a:p>
          <a:p>
            <a:pPr lvl="1" algn="just"/>
            <a:r>
              <a:rPr lang="zh-TW" altLang="en-US" sz="2000" dirty="0" smtClean="0"/>
              <a:t>若以傳統 </a:t>
            </a:r>
            <a:r>
              <a:rPr lang="en-US" altLang="zh-TW" sz="2000" dirty="0" smtClean="0"/>
              <a:t>“</a:t>
            </a:r>
            <a:r>
              <a:rPr lang="zh-TW" altLang="en-US" sz="2000" dirty="0" smtClean="0"/>
              <a:t>點對點</a:t>
            </a:r>
            <a:r>
              <a:rPr lang="en-US" altLang="zh-TW" sz="2000" dirty="0" smtClean="0"/>
              <a:t>”</a:t>
            </a:r>
            <a:r>
              <a:rPr lang="zh-TW" altLang="en-US" sz="2000" dirty="0" smtClean="0"/>
              <a:t> </a:t>
            </a:r>
            <a:r>
              <a:rPr lang="en-US" altLang="zh-TW" sz="2000" dirty="0" smtClean="0"/>
              <a:t>(Point-to-Point; P2P) CPRI </a:t>
            </a:r>
            <a:r>
              <a:rPr lang="zh-TW" altLang="en-US" sz="2000" dirty="0" smtClean="0"/>
              <a:t>光纖線路連接 </a:t>
            </a:r>
            <a:r>
              <a:rPr lang="en-US" altLang="zh-TW" sz="2000" dirty="0" smtClean="0"/>
              <a:t>10 ~ 1000</a:t>
            </a:r>
            <a:r>
              <a:rPr lang="zh-TW" altLang="en-US" sz="2000" dirty="0" smtClean="0"/>
              <a:t> </a:t>
            </a:r>
            <a:r>
              <a:rPr lang="en-US" altLang="zh-TW" sz="2000" dirty="0" smtClean="0"/>
              <a:t>RRH Sites </a:t>
            </a:r>
            <a:r>
              <a:rPr lang="zh-TW" altLang="en-US" sz="2000" dirty="0" smtClean="0"/>
              <a:t>與 </a:t>
            </a:r>
            <a:r>
              <a:rPr lang="en-US" altLang="zh-TW" sz="2000" dirty="0" smtClean="0"/>
              <a:t>BBU Pool</a:t>
            </a:r>
            <a:r>
              <a:rPr lang="zh-TW" altLang="en-US" sz="2000" dirty="0" smtClean="0"/>
              <a:t>，</a:t>
            </a:r>
            <a:r>
              <a:rPr lang="zh-TW" altLang="en-US" sz="2000" dirty="0"/>
              <a:t>將</a:t>
            </a:r>
            <a:r>
              <a:rPr lang="zh-TW" altLang="en-US" sz="2000" dirty="0" smtClean="0"/>
              <a:t>需要消耗大量的光</a:t>
            </a:r>
            <a:r>
              <a:rPr lang="zh-TW" altLang="en-US" sz="2000" dirty="0"/>
              <a:t>纖</a:t>
            </a:r>
            <a:r>
              <a:rPr lang="zh-TW" altLang="en-US" sz="2000" dirty="0" smtClean="0"/>
              <a:t>鏈路</a:t>
            </a:r>
            <a:r>
              <a:rPr lang="zh-TW" altLang="zh-TW" sz="2000" dirty="0" smtClean="0"/>
              <a:t>。</a:t>
            </a:r>
            <a:r>
              <a:rPr lang="zh-TW" altLang="en-US" sz="2000" dirty="0" smtClean="0"/>
              <a:t>因此</a:t>
            </a:r>
            <a:r>
              <a:rPr lang="zh-TW" altLang="en-US" sz="2000" dirty="0" smtClean="0">
                <a:solidFill>
                  <a:srgbClr val="FF0000"/>
                </a:solidFill>
              </a:rPr>
              <a:t>需要朝 </a:t>
            </a:r>
            <a:r>
              <a:rPr lang="en-US" altLang="zh-TW" sz="2000" dirty="0" smtClean="0">
                <a:solidFill>
                  <a:srgbClr val="FF0000"/>
                </a:solidFill>
              </a:rPr>
              <a:t>“</a:t>
            </a:r>
            <a:r>
              <a:rPr lang="zh-TW" altLang="en-US" sz="2000" dirty="0" smtClean="0">
                <a:solidFill>
                  <a:srgbClr val="FF0000"/>
                </a:solidFill>
              </a:rPr>
              <a:t>網絡</a:t>
            </a:r>
            <a:r>
              <a:rPr lang="en-US" altLang="zh-TW" sz="2000" dirty="0" smtClean="0">
                <a:solidFill>
                  <a:srgbClr val="FF0000"/>
                </a:solidFill>
              </a:rPr>
              <a:t>” </a:t>
            </a:r>
            <a:r>
              <a:rPr lang="zh-TW" altLang="en-US" sz="2000" dirty="0" smtClean="0">
                <a:solidFill>
                  <a:srgbClr val="FF0000"/>
                </a:solidFill>
              </a:rPr>
              <a:t>方向發展</a:t>
            </a:r>
            <a:r>
              <a:rPr lang="zh-TW" altLang="en-US" sz="2000" dirty="0">
                <a:solidFill>
                  <a:srgbClr val="FF0000"/>
                </a:solidFill>
              </a:rPr>
              <a:t>高頻</a:t>
            </a:r>
            <a:r>
              <a:rPr lang="zh-TW" altLang="en-US" sz="2000" dirty="0" smtClean="0">
                <a:solidFill>
                  <a:srgbClr val="FF0000"/>
                </a:solidFill>
              </a:rPr>
              <a:t>寬的 </a:t>
            </a:r>
            <a:r>
              <a:rPr lang="en-US" altLang="zh-TW" sz="2000" dirty="0" smtClean="0">
                <a:solidFill>
                  <a:srgbClr val="FF0000"/>
                </a:solidFill>
              </a:rPr>
              <a:t>Fronthaul Network </a:t>
            </a:r>
            <a:r>
              <a:rPr lang="zh-TW" altLang="en-US" sz="2000" dirty="0" smtClean="0">
                <a:solidFill>
                  <a:srgbClr val="FF0000"/>
                </a:solidFill>
              </a:rPr>
              <a:t>以節省部署成本</a:t>
            </a:r>
            <a:endParaRPr lang="en-US" altLang="zh-TW" sz="2000" dirty="0" smtClean="0">
              <a:solidFill>
                <a:srgbClr val="FF0000"/>
              </a:solidFill>
            </a:endParaRPr>
          </a:p>
          <a:p>
            <a:pPr lvl="1" algn="just"/>
            <a:endParaRPr lang="en-US" altLang="zh-TW" sz="2000" dirty="0" smtClean="0"/>
          </a:p>
          <a:p>
            <a:pPr lvl="1" algn="just"/>
            <a:endParaRPr lang="en-US" altLang="zh-TW" sz="2000" dirty="0" smtClean="0"/>
          </a:p>
          <a:p>
            <a:pPr lvl="1" algn="just"/>
            <a:endParaRPr lang="en-US" altLang="zh-TW" sz="2000" dirty="0" smtClean="0"/>
          </a:p>
          <a:p>
            <a:pPr lvl="1" algn="just"/>
            <a:endParaRPr lang="en-US" altLang="zh-TW" sz="2000" dirty="0" smtClean="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48</a:t>
            </a:fld>
            <a:endParaRPr lang="en-US" altLang="zh-TW"/>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161" y="4139973"/>
            <a:ext cx="3288791" cy="1940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139973"/>
            <a:ext cx="3312368" cy="1953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手繪多邊形 8"/>
          <p:cNvSpPr/>
          <p:nvPr/>
        </p:nvSpPr>
        <p:spPr bwMode="auto">
          <a:xfrm>
            <a:off x="4283968" y="4932061"/>
            <a:ext cx="792088" cy="193677"/>
          </a:xfrm>
          <a:custGeom>
            <a:avLst/>
            <a:gdLst>
              <a:gd name="connsiteX0" fmla="*/ 0 w 1390650"/>
              <a:gd name="connsiteY0" fmla="*/ 381004 h 387354"/>
              <a:gd name="connsiteX1" fmla="*/ 539750 w 1390650"/>
              <a:gd name="connsiteY1" fmla="*/ 4 h 387354"/>
              <a:gd name="connsiteX2" fmla="*/ 1390650 w 1390650"/>
              <a:gd name="connsiteY2" fmla="*/ 387354 h 387354"/>
            </a:gdLst>
            <a:ahLst/>
            <a:cxnLst>
              <a:cxn ang="0">
                <a:pos x="connsiteX0" y="connsiteY0"/>
              </a:cxn>
              <a:cxn ang="0">
                <a:pos x="connsiteX1" y="connsiteY1"/>
              </a:cxn>
              <a:cxn ang="0">
                <a:pos x="connsiteX2" y="connsiteY2"/>
              </a:cxn>
            </a:cxnLst>
            <a:rect l="l" t="t" r="r" b="b"/>
            <a:pathLst>
              <a:path w="1390650" h="387354">
                <a:moveTo>
                  <a:pt x="0" y="381004"/>
                </a:moveTo>
                <a:cubicBezTo>
                  <a:pt x="153987" y="189975"/>
                  <a:pt x="307975" y="-1054"/>
                  <a:pt x="539750" y="4"/>
                </a:cubicBezTo>
                <a:cubicBezTo>
                  <a:pt x="771525" y="1062"/>
                  <a:pt x="1081087" y="194208"/>
                  <a:pt x="1390650" y="387354"/>
                </a:cubicBezTo>
              </a:path>
            </a:pathLst>
          </a:custGeom>
          <a:noFill/>
          <a:ln w="76200"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FF0000"/>
              </a:solidFill>
              <a:effectLst/>
              <a:latin typeface="Arial" panose="020B0604020202020204" pitchFamily="34" charset="0"/>
              <a:ea typeface="新細明體" panose="02020500000000000000" pitchFamily="18" charset="-120"/>
            </a:endParaRPr>
          </a:p>
        </p:txBody>
      </p:sp>
      <p:sp>
        <p:nvSpPr>
          <p:cNvPr id="8" name="文字方塊 7"/>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[3]</a:t>
            </a:r>
            <a:endParaRPr lang="zh-TW" altLang="en-US" dirty="0"/>
          </a:p>
        </p:txBody>
      </p:sp>
    </p:spTree>
    <p:extLst>
      <p:ext uri="{BB962C8B-B14F-4D97-AF65-F5344CB8AC3E}">
        <p14:creationId xmlns:p14="http://schemas.microsoft.com/office/powerpoint/2010/main" val="18070568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Fronthaul Network</a:t>
            </a:r>
            <a:r>
              <a:rPr lang="zh-TW" altLang="en-US" sz="3200" dirty="0"/>
              <a:t> 之需求與發展</a:t>
            </a:r>
          </a:p>
        </p:txBody>
      </p:sp>
      <p:sp>
        <p:nvSpPr>
          <p:cNvPr id="3" name="內容版面配置區 2"/>
          <p:cNvSpPr>
            <a:spLocks noGrp="1"/>
          </p:cNvSpPr>
          <p:nvPr>
            <p:ph idx="1"/>
          </p:nvPr>
        </p:nvSpPr>
        <p:spPr/>
        <p:txBody>
          <a:bodyPr/>
          <a:lstStyle/>
          <a:p>
            <a:r>
              <a:rPr lang="en-US" altLang="zh-TW" sz="2400" dirty="0" smtClean="0"/>
              <a:t>P2P Link </a:t>
            </a:r>
            <a:r>
              <a:rPr lang="zh-TW" altLang="en-US" sz="2400" dirty="0" smtClean="0"/>
              <a:t>需要光纖、光纖、更多的光纖</a:t>
            </a:r>
            <a:r>
              <a:rPr lang="en-US" altLang="zh-TW" sz="2400" dirty="0" smtClean="0"/>
              <a:t>!!!</a:t>
            </a:r>
          </a:p>
          <a:p>
            <a:pPr lvl="1"/>
            <a:r>
              <a:rPr lang="zh-TW" altLang="en-US" sz="2000" dirty="0" smtClean="0"/>
              <a:t>基於 </a:t>
            </a:r>
            <a:r>
              <a:rPr lang="en-US" altLang="zh-TW" sz="2000" dirty="0" smtClean="0"/>
              <a:t>WDM / OTN </a:t>
            </a:r>
            <a:r>
              <a:rPr lang="zh-TW" altLang="en-US" sz="2000" dirty="0" smtClean="0"/>
              <a:t>的方案則需要較高的佈建</a:t>
            </a:r>
            <a:r>
              <a:rPr lang="en-US" altLang="zh-TW" sz="2000" dirty="0" smtClean="0"/>
              <a:t>/</a:t>
            </a:r>
            <a:r>
              <a:rPr lang="zh-TW" altLang="en-US" sz="2000" dirty="0" smtClean="0"/>
              <a:t>維護成本</a:t>
            </a:r>
            <a:endParaRPr lang="zh-TW" altLang="en-US"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49</a:t>
            </a:fld>
            <a:endParaRPr lang="en-US" altLang="zh-TW"/>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0695" y="2539371"/>
            <a:ext cx="6717689" cy="3625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descr="https://st.depositphotos.com/1815767/1621/i/170/depositphotos_16212597-stock-photo-money-flies-away-ske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412776"/>
            <a:ext cx="864096" cy="86409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[2]</a:t>
            </a:r>
            <a:endParaRPr lang="zh-TW" altLang="en-US" dirty="0"/>
          </a:p>
        </p:txBody>
      </p:sp>
    </p:spTree>
    <p:extLst>
      <p:ext uri="{BB962C8B-B14F-4D97-AF65-F5344CB8AC3E}">
        <p14:creationId xmlns:p14="http://schemas.microsoft.com/office/powerpoint/2010/main" val="70840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mj-ea"/>
                <a:ea typeface="+mj-ea"/>
              </a:rPr>
              <a:t>網路管理系統的特性</a:t>
            </a:r>
            <a:endParaRPr lang="zh-TW" altLang="en-US" dirty="0">
              <a:latin typeface="+mj-ea"/>
              <a:ea typeface="+mj-ea"/>
            </a:endParaRPr>
          </a:p>
        </p:txBody>
      </p:sp>
      <p:sp>
        <p:nvSpPr>
          <p:cNvPr id="3" name="文字版面配置區 2"/>
          <p:cNvSpPr>
            <a:spLocks noGrp="1"/>
          </p:cNvSpPr>
          <p:nvPr>
            <p:ph type="body" idx="1"/>
          </p:nvPr>
        </p:nvSpPr>
        <p:spPr>
          <a:xfrm>
            <a:off x="786150" y="1537850"/>
            <a:ext cx="7571700" cy="4764900"/>
          </a:xfrm>
        </p:spPr>
        <p:txBody>
          <a:bodyPr/>
          <a:lstStyle/>
          <a:p>
            <a:pPr marL="342900" indent="-342900">
              <a:lnSpc>
                <a:spcPct val="150000"/>
              </a:lnSpc>
              <a:buFont typeface="Arial" panose="020B0604020202020204" pitchFamily="34" charset="0"/>
              <a:buChar char="•"/>
            </a:pPr>
            <a:r>
              <a:rPr lang="zh-TW" altLang="en-US" sz="2400" dirty="0" smtClean="0">
                <a:latin typeface="微軟正黑體" panose="020B0604030504040204" pitchFamily="34" charset="-120"/>
                <a:ea typeface="微軟正黑體" panose="020B0604030504040204" pitchFamily="34" charset="-120"/>
              </a:rPr>
              <a:t>提供一個功能強大並且容易操作的單一介面，以完成大部分的網路管理工作。</a:t>
            </a:r>
            <a:endParaRPr lang="en-US" altLang="zh-TW" sz="2400" dirty="0" smtClean="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dirty="0" smtClean="0">
                <a:latin typeface="微軟正黑體" panose="020B0604030504040204" pitchFamily="34" charset="-120"/>
                <a:ea typeface="微軟正黑體" panose="020B0604030504040204" pitchFamily="34" charset="-120"/>
              </a:rPr>
              <a:t>網路管理系統包含軟體及硬體設備，互相整合以達到使用者的實際管理需求，以花費最少的資源，來完成網路管理工作。</a:t>
            </a:r>
            <a:endParaRPr lang="zh-TW" altLang="en-US" sz="2400" dirty="0">
              <a:latin typeface="微軟正黑體" panose="020B0604030504040204" pitchFamily="34" charset="-120"/>
              <a:ea typeface="微軟正黑體" panose="020B0604030504040204" pitchFamily="34" charset="-120"/>
            </a:endParaRPr>
          </a:p>
        </p:txBody>
      </p:sp>
      <p:sp>
        <p:nvSpPr>
          <p:cNvPr id="4" name="頁尾版面配置區 3"/>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5</a:t>
            </a:fld>
            <a:endParaRPr lang="zh-TW" altLang="en-US" dirty="0" smtClean="0">
              <a:solidFill>
                <a:srgbClr val="0091EA"/>
              </a:solidFill>
            </a:endParaRPr>
          </a:p>
        </p:txBody>
      </p:sp>
      <p:sp>
        <p:nvSpPr>
          <p:cNvPr id="5" name="文字方塊 4"/>
          <p:cNvSpPr txBox="1"/>
          <p:nvPr/>
        </p:nvSpPr>
        <p:spPr>
          <a:xfrm>
            <a:off x="5045499" y="6611779"/>
            <a:ext cx="2991525" cy="246221"/>
          </a:xfrm>
          <a:prstGeom prst="rect">
            <a:avLst/>
          </a:prstGeom>
          <a:noFill/>
        </p:spPr>
        <p:txBody>
          <a:bodyPr wrap="none" rtlCol="0">
            <a:spAutoFit/>
          </a:bodyPr>
          <a:lstStyle/>
          <a:p>
            <a:r>
              <a:rPr lang="en-US" altLang="zh-TW" sz="1000" dirty="0">
                <a:solidFill>
                  <a:schemeClr val="bg1">
                    <a:lumMod val="65000"/>
                  </a:schemeClr>
                </a:solidFill>
              </a:rPr>
              <a:t>https://www.slideshare.net/reicwang/ss-12035941</a:t>
            </a:r>
            <a:endParaRPr lang="zh-TW" altLang="en-US" sz="1000" dirty="0">
              <a:solidFill>
                <a:schemeClr val="bg1">
                  <a:lumMod val="65000"/>
                </a:schemeClr>
              </a:solidFill>
            </a:endParaRPr>
          </a:p>
        </p:txBody>
      </p:sp>
    </p:spTree>
    <p:extLst>
      <p:ext uri="{BB962C8B-B14F-4D97-AF65-F5344CB8AC3E}">
        <p14:creationId xmlns:p14="http://schemas.microsoft.com/office/powerpoint/2010/main" val="68891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t>Fronthaul </a:t>
            </a:r>
            <a:r>
              <a:rPr lang="en-US" altLang="zh-TW" sz="3200" dirty="0"/>
              <a:t>Network</a:t>
            </a:r>
            <a:r>
              <a:rPr lang="zh-TW" altLang="en-US" sz="3200" dirty="0"/>
              <a:t> 之需求與發展</a:t>
            </a:r>
            <a:endParaRPr lang="en-US" altLang="zh-TW" sz="3200" dirty="0"/>
          </a:p>
        </p:txBody>
      </p:sp>
      <p:sp>
        <p:nvSpPr>
          <p:cNvPr id="3" name="內容版面配置區 2"/>
          <p:cNvSpPr>
            <a:spLocks noGrp="1"/>
          </p:cNvSpPr>
          <p:nvPr>
            <p:ph idx="1"/>
          </p:nvPr>
        </p:nvSpPr>
        <p:spPr/>
        <p:txBody>
          <a:bodyPr/>
          <a:lstStyle/>
          <a:p>
            <a:pPr algn="just"/>
            <a:r>
              <a:rPr lang="en-US" altLang="zh-TW" sz="2400" dirty="0" smtClean="0"/>
              <a:t>Fronthaul Network </a:t>
            </a:r>
            <a:r>
              <a:rPr lang="zh-TW" altLang="en-US" sz="2400" dirty="0" smtClean="0"/>
              <a:t>還需要滿足因混合式自動重送請求 </a:t>
            </a:r>
            <a:r>
              <a:rPr lang="en-US" altLang="zh-TW" sz="2400" dirty="0" smtClean="0"/>
              <a:t>(Hybrid Automatic Repeat Request; HARQ) </a:t>
            </a:r>
            <a:r>
              <a:rPr lang="zh-TW" altLang="en-US" sz="2400" dirty="0" smtClean="0"/>
              <a:t>機制導致之嚴格的延遲要求和因 </a:t>
            </a:r>
            <a:r>
              <a:rPr lang="en-US" altLang="zh-TW" sz="2400" dirty="0" smtClean="0"/>
              <a:t>MIMO </a:t>
            </a:r>
            <a:r>
              <a:rPr lang="zh-TW" altLang="en-US" sz="2400" dirty="0" smtClean="0"/>
              <a:t>技術規範的抖動要求</a:t>
            </a:r>
          </a:p>
          <a:p>
            <a:pPr lvl="1" algn="just"/>
            <a:r>
              <a:rPr lang="zh-TW" altLang="en-US" sz="2000" dirty="0" smtClean="0"/>
              <a:t>傳統 </a:t>
            </a:r>
            <a:r>
              <a:rPr lang="en-US" altLang="zh-TW" sz="2000" dirty="0" smtClean="0"/>
              <a:t>Point-to-Point Fronthaul </a:t>
            </a:r>
            <a:r>
              <a:rPr lang="zh-TW" altLang="en-US" sz="2000" dirty="0" smtClean="0"/>
              <a:t>架構使用專屬的光纖以同步</a:t>
            </a:r>
            <a:r>
              <a:rPr lang="en-US" altLang="zh-TW" sz="2000" dirty="0" smtClean="0"/>
              <a:t>/</a:t>
            </a:r>
            <a:r>
              <a:rPr lang="zh-TW" altLang="en-US" sz="2000" dirty="0" smtClean="0"/>
              <a:t>定速率的 </a:t>
            </a:r>
            <a:r>
              <a:rPr lang="en-US" altLang="zh-TW" sz="2000" dirty="0" smtClean="0"/>
              <a:t>CPRI </a:t>
            </a:r>
            <a:r>
              <a:rPr lang="zh-TW" altLang="en-US" sz="2000" dirty="0" smtClean="0"/>
              <a:t>協定載送 </a:t>
            </a:r>
            <a:r>
              <a:rPr lang="en-US" altLang="zh-TW" sz="2000" dirty="0" smtClean="0"/>
              <a:t>I/Q </a:t>
            </a:r>
            <a:r>
              <a:rPr lang="zh-TW" altLang="en-US" sz="2000" dirty="0" smtClean="0"/>
              <a:t>資料，具有固定的傳輸延遲 </a:t>
            </a:r>
            <a:r>
              <a:rPr lang="en-US" altLang="zh-TW" sz="2000" dirty="0" smtClean="0"/>
              <a:t>(</a:t>
            </a:r>
            <a:r>
              <a:rPr lang="zh-TW" altLang="en-US" sz="2000" dirty="0" smtClean="0"/>
              <a:t>與距離相關</a:t>
            </a:r>
            <a:r>
              <a:rPr lang="en-US" altLang="zh-TW" sz="2000" dirty="0" smtClean="0"/>
              <a:t>)</a:t>
            </a:r>
          </a:p>
          <a:p>
            <a:pPr lvl="1" algn="just"/>
            <a:r>
              <a:rPr lang="zh-TW" altLang="en-US" sz="2000" dirty="0" smtClean="0"/>
              <a:t>在網路</a:t>
            </a:r>
            <a:r>
              <a:rPr lang="zh-TW" altLang="en-US" sz="2000" dirty="0"/>
              <a:t>架構</a:t>
            </a:r>
            <a:r>
              <a:rPr lang="zh-TW" altLang="en-US" sz="2000" dirty="0" smtClean="0"/>
              <a:t>下的 </a:t>
            </a:r>
            <a:r>
              <a:rPr lang="en-US" altLang="zh-TW" sz="2000" dirty="0" smtClean="0"/>
              <a:t>Fronthaul </a:t>
            </a:r>
            <a:r>
              <a:rPr lang="zh-TW" altLang="en-US" sz="2000" dirty="0" smtClean="0"/>
              <a:t>則可能因非同步特性 </a:t>
            </a:r>
            <a:r>
              <a:rPr lang="en-US" altLang="zh-TW" sz="2000" dirty="0" smtClean="0"/>
              <a:t>(</a:t>
            </a:r>
            <a:r>
              <a:rPr lang="zh-TW" altLang="en-US" sz="2000" dirty="0" smtClean="0"/>
              <a:t>例如分封交換 </a:t>
            </a:r>
            <a:r>
              <a:rPr lang="en-US" altLang="zh-TW" sz="2000" dirty="0"/>
              <a:t>(Packet Switching</a:t>
            </a:r>
            <a:r>
              <a:rPr lang="en-US" altLang="zh-TW" sz="2000" dirty="0" smtClean="0"/>
              <a:t>)) </a:t>
            </a:r>
            <a:r>
              <a:rPr lang="zh-TW" altLang="en-US" sz="2000" dirty="0" smtClean="0"/>
              <a:t>導致可變的</a:t>
            </a:r>
            <a:r>
              <a:rPr lang="zh-TW" altLang="en-US" sz="2000" dirty="0"/>
              <a:t>傳輸延遲 </a:t>
            </a:r>
            <a:endParaRPr lang="en-US" altLang="zh-TW" sz="2000" dirty="0" smtClean="0"/>
          </a:p>
          <a:p>
            <a:pPr lvl="2" algn="just"/>
            <a:r>
              <a:rPr lang="zh-TW" altLang="en-US" sz="1600" dirty="0" smtClean="0"/>
              <a:t>以 </a:t>
            </a:r>
            <a:r>
              <a:rPr lang="en-US" altLang="zh-TW" sz="1600" dirty="0" smtClean="0"/>
              <a:t>LTE FDD HARQ </a:t>
            </a:r>
            <a:r>
              <a:rPr lang="zh-TW" altLang="en-US" sz="1600" dirty="0" smtClean="0"/>
              <a:t>往返時間 </a:t>
            </a:r>
            <a:r>
              <a:rPr lang="en-US" altLang="zh-TW" sz="1600" dirty="0" smtClean="0"/>
              <a:t>(</a:t>
            </a:r>
            <a:r>
              <a:rPr lang="en-US" altLang="zh-TW" sz="1600" dirty="0"/>
              <a:t>Round Trip </a:t>
            </a:r>
            <a:r>
              <a:rPr lang="en-US" altLang="zh-TW" sz="1600" dirty="0" smtClean="0"/>
              <a:t>Time; RTT</a:t>
            </a:r>
            <a:r>
              <a:rPr lang="en-US" altLang="zh-TW" sz="1600" dirty="0"/>
              <a:t>) </a:t>
            </a:r>
            <a:r>
              <a:rPr lang="zh-TW" altLang="en-US" sz="1600" dirty="0" smtClean="0"/>
              <a:t>設定為 </a:t>
            </a:r>
            <a:r>
              <a:rPr lang="en-US" altLang="zh-TW" sz="1600" dirty="0" smtClean="0"/>
              <a:t>8 subframes (8 ms) </a:t>
            </a:r>
            <a:r>
              <a:rPr lang="zh-TW" altLang="en-US" sz="1600" dirty="0" smtClean="0"/>
              <a:t>計算，</a:t>
            </a:r>
            <a:r>
              <a:rPr lang="en-US" altLang="zh-TW" sz="1600" dirty="0" smtClean="0">
                <a:solidFill>
                  <a:srgbClr val="FF0000"/>
                </a:solidFill>
              </a:rPr>
              <a:t>Fronthaul </a:t>
            </a:r>
            <a:r>
              <a:rPr lang="zh-TW" altLang="en-US" sz="1600" dirty="0" smtClean="0">
                <a:solidFill>
                  <a:srgbClr val="FF0000"/>
                </a:solidFill>
              </a:rPr>
              <a:t>造成的單向傳輸</a:t>
            </a:r>
            <a:r>
              <a:rPr lang="zh-TW" altLang="en-US" sz="1600" dirty="0">
                <a:solidFill>
                  <a:srgbClr val="FF0000"/>
                </a:solidFill>
              </a:rPr>
              <a:t>延遲需小於 </a:t>
            </a:r>
            <a:r>
              <a:rPr lang="en-US" altLang="zh-TW" sz="1600" dirty="0">
                <a:solidFill>
                  <a:srgbClr val="FF0000"/>
                </a:solidFill>
              </a:rPr>
              <a:t>100 ~ 250 </a:t>
            </a:r>
            <a:r>
              <a:rPr lang="el-GR" altLang="zh-TW" sz="1600" dirty="0">
                <a:solidFill>
                  <a:srgbClr val="FF0000"/>
                </a:solidFill>
              </a:rPr>
              <a:t>μ</a:t>
            </a:r>
            <a:r>
              <a:rPr lang="en-US" altLang="zh-TW" sz="1600" dirty="0">
                <a:solidFill>
                  <a:srgbClr val="FF0000"/>
                </a:solidFill>
              </a:rPr>
              <a:t>s</a:t>
            </a:r>
            <a:r>
              <a:rPr lang="en-US" altLang="zh-TW" sz="1600" dirty="0"/>
              <a:t> (</a:t>
            </a:r>
            <a:r>
              <a:rPr lang="zh-TW" altLang="en-US" sz="1600" dirty="0"/>
              <a:t>與基站運算能力有關</a:t>
            </a:r>
            <a:r>
              <a:rPr lang="en-US" altLang="zh-TW" sz="1600" dirty="0"/>
              <a:t>)</a:t>
            </a:r>
          </a:p>
          <a:p>
            <a:pPr lvl="1" algn="just"/>
            <a:endParaRPr lang="en-US" altLang="zh-TW" sz="2000" dirty="0" smtClean="0"/>
          </a:p>
          <a:p>
            <a:pPr lvl="1" algn="just"/>
            <a:endParaRPr lang="en-US" altLang="zh-TW" sz="2000" dirty="0" smtClean="0"/>
          </a:p>
          <a:p>
            <a:pPr lvl="1" algn="just"/>
            <a:endParaRPr lang="en-US" altLang="zh-TW" sz="2000" dirty="0" smtClean="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50</a:t>
            </a:fld>
            <a:endParaRPr lang="en-US" altLang="zh-TW"/>
          </a:p>
        </p:txBody>
      </p:sp>
    </p:spTree>
    <p:extLst>
      <p:ext uri="{BB962C8B-B14F-4D97-AF65-F5344CB8AC3E}">
        <p14:creationId xmlns:p14="http://schemas.microsoft.com/office/powerpoint/2010/main" val="33196573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t>Fronthaul </a:t>
            </a:r>
            <a:r>
              <a:rPr lang="en-US" altLang="zh-TW" sz="3200" dirty="0"/>
              <a:t>Network</a:t>
            </a:r>
            <a:r>
              <a:rPr lang="zh-TW" altLang="en-US" sz="3200" dirty="0"/>
              <a:t> 之需求與發展</a:t>
            </a:r>
            <a:endParaRPr lang="en-US" altLang="zh-TW" sz="3200" dirty="0"/>
          </a:p>
        </p:txBody>
      </p:sp>
      <p:sp>
        <p:nvSpPr>
          <p:cNvPr id="3" name="內容版面配置區 2"/>
          <p:cNvSpPr>
            <a:spLocks noGrp="1"/>
          </p:cNvSpPr>
          <p:nvPr>
            <p:ph idx="1"/>
          </p:nvPr>
        </p:nvSpPr>
        <p:spPr>
          <a:xfrm>
            <a:off x="457199" y="1600200"/>
            <a:ext cx="4114801" cy="4525963"/>
          </a:xfrm>
        </p:spPr>
        <p:txBody>
          <a:bodyPr/>
          <a:lstStyle/>
          <a:p>
            <a:r>
              <a:rPr lang="zh-TW" altLang="en-US" sz="2000" dirty="0" smtClean="0"/>
              <a:t>傳送</a:t>
            </a:r>
            <a:r>
              <a:rPr lang="zh-TW" altLang="en-US" sz="2000" dirty="0"/>
              <a:t>端於</a:t>
            </a:r>
            <a:r>
              <a:rPr lang="zh-TW" altLang="en-US" sz="2000" dirty="0" smtClean="0"/>
              <a:t>第 </a:t>
            </a:r>
            <a:r>
              <a:rPr lang="en-US" altLang="zh-TW" sz="2000" dirty="0" smtClean="0"/>
              <a:t>n </a:t>
            </a:r>
            <a:r>
              <a:rPr lang="zh-TW" altLang="en-US" sz="2000" dirty="0" smtClean="0"/>
              <a:t>個 </a:t>
            </a:r>
            <a:r>
              <a:rPr lang="en-US" altLang="zh-TW" sz="2000" dirty="0" smtClean="0"/>
              <a:t>subframe </a:t>
            </a:r>
            <a:r>
              <a:rPr lang="zh-TW" altLang="en-US" sz="2000" dirty="0" smtClean="0"/>
              <a:t>傳送</a:t>
            </a:r>
            <a:r>
              <a:rPr lang="zh-TW" altLang="en-US" sz="2000" dirty="0"/>
              <a:t>資料，則接收端會在</a:t>
            </a:r>
            <a:r>
              <a:rPr lang="zh-TW" altLang="en-US" sz="2000" dirty="0" smtClean="0"/>
              <a:t>第 </a:t>
            </a:r>
            <a:r>
              <a:rPr lang="en-US" altLang="zh-TW" sz="2000" dirty="0" smtClean="0"/>
              <a:t>n+4 </a:t>
            </a:r>
            <a:r>
              <a:rPr lang="zh-TW" altLang="en-US" sz="2000" dirty="0" smtClean="0"/>
              <a:t>個</a:t>
            </a:r>
            <a:r>
              <a:rPr lang="en-US" altLang="zh-TW" sz="2000" dirty="0" smtClean="0"/>
              <a:t>subframe </a:t>
            </a:r>
            <a:r>
              <a:rPr lang="zh-TW" altLang="en-US" sz="2000" dirty="0" smtClean="0"/>
              <a:t>回傳 </a:t>
            </a:r>
            <a:r>
              <a:rPr lang="en-US" altLang="zh-TW" sz="2000" dirty="0" smtClean="0"/>
              <a:t>ACK/NACK</a:t>
            </a:r>
            <a:r>
              <a:rPr lang="zh-TW" altLang="en-US" sz="2000" dirty="0"/>
              <a:t>，傳送端則會在</a:t>
            </a:r>
            <a:r>
              <a:rPr lang="zh-TW" altLang="en-US" sz="2000" dirty="0" smtClean="0"/>
              <a:t>第 </a:t>
            </a:r>
            <a:r>
              <a:rPr lang="en-US" altLang="zh-TW" sz="2000" dirty="0" smtClean="0"/>
              <a:t>n+8 </a:t>
            </a:r>
            <a:r>
              <a:rPr lang="zh-TW" altLang="en-US" sz="2000" dirty="0" smtClean="0"/>
              <a:t>個 </a:t>
            </a:r>
            <a:r>
              <a:rPr lang="en-US" altLang="zh-TW" sz="2000" dirty="0" smtClean="0"/>
              <a:t>subframe </a:t>
            </a:r>
            <a:r>
              <a:rPr lang="zh-TW" altLang="en-US" sz="2000" dirty="0" smtClean="0"/>
              <a:t>傳送</a:t>
            </a:r>
            <a:r>
              <a:rPr lang="zh-TW" altLang="en-US" sz="2000" dirty="0"/>
              <a:t>新資料</a:t>
            </a:r>
            <a:r>
              <a:rPr lang="en-US" altLang="zh-TW" sz="2000" dirty="0"/>
              <a:t>/</a:t>
            </a:r>
            <a:r>
              <a:rPr lang="zh-TW" altLang="en-US" sz="2000" dirty="0"/>
              <a:t>重</a:t>
            </a:r>
            <a:r>
              <a:rPr lang="zh-TW" altLang="en-US" sz="2000" dirty="0" smtClean="0"/>
              <a:t>傳</a:t>
            </a:r>
            <a:endParaRPr lang="en-US" altLang="zh-TW" sz="2000" dirty="0" smtClean="0"/>
          </a:p>
          <a:p>
            <a:pPr lvl="1"/>
            <a:r>
              <a:rPr lang="zh-TW" altLang="en-US" sz="1800" dirty="0"/>
              <a:t>傳送端在</a:t>
            </a:r>
            <a:r>
              <a:rPr lang="zh-TW" altLang="en-US" sz="1800" dirty="0" smtClean="0"/>
              <a:t>收到 </a:t>
            </a:r>
            <a:r>
              <a:rPr lang="en-US" altLang="zh-TW" sz="1800" dirty="0" smtClean="0"/>
              <a:t>ACK/NACK </a:t>
            </a:r>
            <a:r>
              <a:rPr lang="zh-TW" altLang="en-US" sz="1800" dirty="0"/>
              <a:t>後</a:t>
            </a:r>
            <a:r>
              <a:rPr lang="zh-TW" altLang="en-US" sz="1800" dirty="0" smtClean="0"/>
              <a:t>需要 </a:t>
            </a:r>
            <a:r>
              <a:rPr lang="en-US" altLang="zh-TW" sz="1800" dirty="0" smtClean="0"/>
              <a:t>3</a:t>
            </a:r>
            <a:r>
              <a:rPr lang="zh-TW" altLang="en-US" sz="1800" dirty="0" smtClean="0"/>
              <a:t> </a:t>
            </a:r>
            <a:r>
              <a:rPr lang="en-US" altLang="zh-TW" sz="1800" dirty="0"/>
              <a:t>ms </a:t>
            </a:r>
            <a:r>
              <a:rPr lang="zh-TW" altLang="en-US" sz="1800" dirty="0"/>
              <a:t>決定傳新資料</a:t>
            </a:r>
            <a:r>
              <a:rPr lang="en-US" altLang="zh-TW" sz="1800" dirty="0"/>
              <a:t>/</a:t>
            </a:r>
            <a:r>
              <a:rPr lang="zh-TW" altLang="en-US" sz="1800" dirty="0"/>
              <a:t>重</a:t>
            </a:r>
            <a:r>
              <a:rPr lang="zh-TW" altLang="en-US" sz="1800" dirty="0" smtClean="0"/>
              <a:t>傳，若沒有收到 </a:t>
            </a:r>
            <a:r>
              <a:rPr lang="en-US" altLang="zh-TW" sz="1800" dirty="0" smtClean="0"/>
              <a:t>ACK/NACK </a:t>
            </a:r>
            <a:r>
              <a:rPr lang="zh-TW" altLang="en-US" sz="1800" dirty="0" smtClean="0"/>
              <a:t>則</a:t>
            </a:r>
            <a:r>
              <a:rPr lang="zh-TW" altLang="en-US" sz="1800" dirty="0"/>
              <a:t>在第</a:t>
            </a:r>
            <a:r>
              <a:rPr lang="en-US" altLang="zh-TW" sz="1800" dirty="0"/>
              <a:t>n+8</a:t>
            </a:r>
            <a:r>
              <a:rPr lang="zh-TW" altLang="en-US" sz="1800" dirty="0"/>
              <a:t>個 </a:t>
            </a:r>
            <a:r>
              <a:rPr lang="en-US" altLang="zh-TW" sz="1800" dirty="0"/>
              <a:t>subframe </a:t>
            </a:r>
            <a:r>
              <a:rPr lang="zh-TW" altLang="en-US" sz="1800" dirty="0"/>
              <a:t>重傳</a:t>
            </a:r>
            <a:endParaRPr lang="en-US" altLang="zh-TW" sz="1800" dirty="0"/>
          </a:p>
          <a:p>
            <a:pPr lvl="1"/>
            <a:r>
              <a:rPr lang="zh-TW" altLang="en-US" sz="1800" dirty="0" smtClean="0"/>
              <a:t>扣除 </a:t>
            </a:r>
            <a:r>
              <a:rPr lang="en-US" altLang="zh-TW" sz="1800" dirty="0" err="1" smtClean="0"/>
              <a:t>Uu</a:t>
            </a:r>
            <a:r>
              <a:rPr lang="en-US" altLang="zh-TW" sz="1800" dirty="0" smtClean="0"/>
              <a:t> </a:t>
            </a:r>
            <a:r>
              <a:rPr lang="zh-TW" altLang="en-US" sz="1800" dirty="0" smtClean="0"/>
              <a:t>介面傳輸延遲，</a:t>
            </a:r>
            <a:r>
              <a:rPr lang="en-US" altLang="zh-TW" sz="1800" dirty="0" smtClean="0"/>
              <a:t>HARQ </a:t>
            </a:r>
            <a:r>
              <a:rPr lang="zh-TW" altLang="en-US" sz="1800" dirty="0" smtClean="0"/>
              <a:t>接收</a:t>
            </a:r>
            <a:r>
              <a:rPr lang="zh-TW" altLang="en-US" sz="1800" dirty="0"/>
              <a:t>端封包處理及</a:t>
            </a:r>
            <a:r>
              <a:rPr lang="zh-TW" altLang="en-US" sz="1800" dirty="0" smtClean="0"/>
              <a:t>回報 </a:t>
            </a:r>
            <a:r>
              <a:rPr lang="en-US" altLang="zh-TW" sz="1800" dirty="0" smtClean="0"/>
              <a:t>ACK/NACK </a:t>
            </a:r>
            <a:r>
              <a:rPr lang="zh-TW" altLang="en-US" sz="1800" dirty="0" smtClean="0"/>
              <a:t>的時間必須 ≤ </a:t>
            </a:r>
            <a:r>
              <a:rPr lang="en-US" altLang="zh-TW" sz="1800" dirty="0" smtClean="0"/>
              <a:t>3ms</a:t>
            </a:r>
          </a:p>
          <a:p>
            <a:pPr lvl="2"/>
            <a:r>
              <a:rPr lang="en-US" altLang="zh-TW" sz="1400" dirty="0" smtClean="0"/>
              <a:t>BBU </a:t>
            </a:r>
            <a:r>
              <a:rPr lang="zh-TW" altLang="en-US" sz="1400" dirty="0" smtClean="0"/>
              <a:t>處理時間 ≈ </a:t>
            </a:r>
            <a:r>
              <a:rPr lang="en-US" altLang="zh-TW" sz="1400" dirty="0" smtClean="0"/>
              <a:t>2.5 ms</a:t>
            </a:r>
          </a:p>
          <a:p>
            <a:pPr lvl="2"/>
            <a:r>
              <a:rPr lang="en-US" altLang="zh-TW" sz="1400" dirty="0"/>
              <a:t>Fronthaul </a:t>
            </a:r>
            <a:r>
              <a:rPr lang="zh-TW" altLang="en-US" sz="1400" dirty="0" smtClean="0"/>
              <a:t>延遲須 ≤ </a:t>
            </a:r>
            <a:r>
              <a:rPr lang="en-US" altLang="zh-TW" sz="1400" dirty="0" smtClean="0"/>
              <a:t>100 </a:t>
            </a:r>
            <a:r>
              <a:rPr lang="en-US" altLang="zh-TW" sz="1400" dirty="0"/>
              <a:t>~ 250 </a:t>
            </a:r>
            <a:r>
              <a:rPr lang="el-GR" altLang="zh-TW" sz="1400" dirty="0"/>
              <a:t>μ</a:t>
            </a:r>
            <a:r>
              <a:rPr lang="en-US" altLang="zh-TW" sz="1400" dirty="0"/>
              <a:t>s</a:t>
            </a:r>
            <a:endParaRPr lang="en-US" altLang="zh-TW" sz="1400" dirty="0" smtClean="0"/>
          </a:p>
          <a:p>
            <a:pPr lvl="2"/>
            <a:endParaRPr lang="en-US" altLang="zh-TW" sz="1400" dirty="0" smtClean="0"/>
          </a:p>
          <a:p>
            <a:pPr lvl="1"/>
            <a:endParaRPr lang="en-US" altLang="zh-TW" sz="1800" dirty="0" smtClean="0"/>
          </a:p>
          <a:p>
            <a:endParaRPr lang="zh-TW" altLang="en-US" sz="2000" dirty="0"/>
          </a:p>
          <a:p>
            <a:pPr lvl="1"/>
            <a:endParaRPr lang="en-US" altLang="zh-TW" sz="1800" dirty="0" smtClean="0"/>
          </a:p>
          <a:p>
            <a:pPr lvl="1"/>
            <a:endParaRPr lang="en-US" altLang="zh-TW" sz="1800" dirty="0" smtClean="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51</a:t>
            </a:fld>
            <a:endParaRPr lang="en-US" altLang="zh-TW"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916832"/>
            <a:ext cx="4286694" cy="3810075"/>
          </a:xfrm>
          <a:prstGeom prst="rect">
            <a:avLst/>
          </a:prstGeom>
          <a:noFill/>
          <a:ln w="9525">
            <a:solidFill>
              <a:srgbClr val="0066CC"/>
            </a:solidFill>
            <a:miter lim="800000"/>
            <a:headEnd/>
            <a:tailEnd/>
          </a:ln>
          <a:extLst>
            <a:ext uri="{909E8E84-426E-40DD-AFC4-6F175D3DCCD1}">
              <a14:hiddenFill xmlns:a14="http://schemas.microsoft.com/office/drawing/2010/main">
                <a:solidFill>
                  <a:schemeClr val="accent1"/>
                </a:solidFill>
              </a14:hiddenFill>
            </a:ext>
          </a:extLst>
        </p:spPr>
      </p:pic>
      <p:sp>
        <p:nvSpPr>
          <p:cNvPr id="6" name="文字方塊 5"/>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[3]</a:t>
            </a:r>
            <a:endParaRPr lang="zh-TW" altLang="en-US" dirty="0"/>
          </a:p>
        </p:txBody>
      </p:sp>
    </p:spTree>
    <p:extLst>
      <p:ext uri="{BB962C8B-B14F-4D97-AF65-F5344CB8AC3E}">
        <p14:creationId xmlns:p14="http://schemas.microsoft.com/office/powerpoint/2010/main" val="2379139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4438228"/>
            <a:ext cx="4356605" cy="1799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zh-TW" altLang="en-US" sz="3200" dirty="0"/>
              <a:t>傳統 </a:t>
            </a:r>
            <a:r>
              <a:rPr lang="en-US" altLang="zh-TW" sz="3200" dirty="0" smtClean="0"/>
              <a:t>Fronthaul </a:t>
            </a:r>
            <a:r>
              <a:rPr lang="zh-TW" altLang="en-US" sz="3200" dirty="0"/>
              <a:t>面臨的技術挑戰</a:t>
            </a:r>
            <a:endParaRPr lang="en-US" altLang="zh-TW" sz="3200" dirty="0"/>
          </a:p>
        </p:txBody>
      </p:sp>
      <p:sp>
        <p:nvSpPr>
          <p:cNvPr id="3" name="內容版面配置區 2"/>
          <p:cNvSpPr>
            <a:spLocks noGrp="1"/>
          </p:cNvSpPr>
          <p:nvPr>
            <p:ph idx="1"/>
          </p:nvPr>
        </p:nvSpPr>
        <p:spPr/>
        <p:txBody>
          <a:bodyPr/>
          <a:lstStyle/>
          <a:p>
            <a:pPr algn="just"/>
            <a:r>
              <a:rPr lang="zh-TW" altLang="en-US" sz="2400" dirty="0" smtClean="0"/>
              <a:t>在傳統 </a:t>
            </a:r>
            <a:r>
              <a:rPr lang="en-US" altLang="zh-TW" sz="2400" dirty="0" smtClean="0">
                <a:solidFill>
                  <a:srgbClr val="FF0000"/>
                </a:solidFill>
              </a:rPr>
              <a:t>“</a:t>
            </a:r>
            <a:r>
              <a:rPr lang="zh-TW" altLang="en-US" sz="2400" dirty="0" smtClean="0">
                <a:solidFill>
                  <a:srgbClr val="FF0000"/>
                </a:solidFill>
              </a:rPr>
              <a:t>完全</a:t>
            </a:r>
            <a:r>
              <a:rPr lang="zh-TW" altLang="en-US" sz="2400" dirty="0">
                <a:solidFill>
                  <a:srgbClr val="FF0000"/>
                </a:solidFill>
              </a:rPr>
              <a:t>集中的解決</a:t>
            </a:r>
            <a:r>
              <a:rPr lang="zh-TW" altLang="en-US" sz="2400" dirty="0" smtClean="0">
                <a:solidFill>
                  <a:srgbClr val="FF0000"/>
                </a:solidFill>
              </a:rPr>
              <a:t>方案</a:t>
            </a:r>
            <a:r>
              <a:rPr lang="en-US" altLang="zh-TW" sz="2400" dirty="0" smtClean="0">
                <a:solidFill>
                  <a:srgbClr val="FF0000"/>
                </a:solidFill>
              </a:rPr>
              <a:t>” </a:t>
            </a:r>
            <a:r>
              <a:rPr lang="zh-TW" altLang="en-US" sz="2400" dirty="0" smtClean="0"/>
              <a:t>中</a:t>
            </a:r>
            <a:r>
              <a:rPr lang="zh-TW" altLang="en-US" sz="2400" dirty="0"/>
              <a:t>，</a:t>
            </a:r>
            <a:r>
              <a:rPr lang="en-US" altLang="zh-TW" sz="2400" dirty="0" smtClean="0">
                <a:solidFill>
                  <a:srgbClr val="FF0000"/>
                </a:solidFill>
              </a:rPr>
              <a:t>L1</a:t>
            </a:r>
            <a:r>
              <a:rPr lang="zh-TW" altLang="en-US" sz="2400" dirty="0" smtClean="0">
                <a:solidFill>
                  <a:srgbClr val="FF0000"/>
                </a:solidFill>
              </a:rPr>
              <a:t>、</a:t>
            </a:r>
            <a:r>
              <a:rPr lang="en-US" altLang="zh-TW" sz="2400" dirty="0" smtClean="0">
                <a:solidFill>
                  <a:srgbClr val="FF0000"/>
                </a:solidFill>
              </a:rPr>
              <a:t>L2 </a:t>
            </a:r>
            <a:r>
              <a:rPr lang="zh-TW" altLang="en-US" sz="2400" dirty="0" smtClean="0">
                <a:solidFill>
                  <a:srgbClr val="FF0000"/>
                </a:solidFill>
              </a:rPr>
              <a:t>和 </a:t>
            </a:r>
            <a:r>
              <a:rPr lang="en-US" altLang="zh-TW" sz="2400" dirty="0" smtClean="0">
                <a:solidFill>
                  <a:srgbClr val="FF0000"/>
                </a:solidFill>
              </a:rPr>
              <a:t>L3 </a:t>
            </a:r>
            <a:r>
              <a:rPr lang="zh-TW" altLang="en-US" sz="2400" dirty="0" smtClean="0">
                <a:solidFill>
                  <a:srgbClr val="FF0000"/>
                </a:solidFill>
              </a:rPr>
              <a:t>功能保留在 </a:t>
            </a:r>
            <a:r>
              <a:rPr lang="en-US" altLang="zh-TW" sz="2400" dirty="0" smtClean="0">
                <a:solidFill>
                  <a:srgbClr val="FF0000"/>
                </a:solidFill>
              </a:rPr>
              <a:t>BBU</a:t>
            </a:r>
            <a:r>
              <a:rPr lang="zh-TW" altLang="en-US" sz="2400" dirty="0">
                <a:solidFill>
                  <a:srgbClr val="FF0000"/>
                </a:solidFill>
              </a:rPr>
              <a:t> </a:t>
            </a:r>
            <a:r>
              <a:rPr lang="en-US" altLang="zh-TW" sz="2400" dirty="0" smtClean="0">
                <a:solidFill>
                  <a:srgbClr val="FF0000"/>
                </a:solidFill>
              </a:rPr>
              <a:t>Pool</a:t>
            </a:r>
          </a:p>
          <a:p>
            <a:pPr lvl="1" algn="just"/>
            <a:r>
              <a:rPr lang="zh-TW" altLang="en-US" sz="2000" dirty="0" smtClean="0"/>
              <a:t>優點</a:t>
            </a:r>
            <a:r>
              <a:rPr lang="en-US" altLang="zh-TW" sz="2000" dirty="0" smtClean="0"/>
              <a:t>︰BBU Pool </a:t>
            </a:r>
            <a:r>
              <a:rPr lang="zh-TW" altLang="en-US" sz="2000" dirty="0" smtClean="0"/>
              <a:t>因最大化的資源共享導致最佳的 </a:t>
            </a:r>
            <a:r>
              <a:rPr lang="en-US" altLang="zh-TW" sz="2000" dirty="0" smtClean="0"/>
              <a:t>Pooling </a:t>
            </a:r>
            <a:r>
              <a:rPr lang="zh-TW" altLang="en-US" sz="2000" dirty="0" smtClean="0"/>
              <a:t>多工增益 </a:t>
            </a:r>
            <a:r>
              <a:rPr lang="en-US" altLang="zh-TW" sz="2000" dirty="0" smtClean="0"/>
              <a:t>(</a:t>
            </a:r>
            <a:r>
              <a:rPr lang="zh-TW" altLang="en-US" sz="2000" dirty="0" smtClean="0"/>
              <a:t>自適應非均勻流量、降低功耗與成本、可運用協同技術提升吞吐量與抑制干擾等</a:t>
            </a:r>
            <a:r>
              <a:rPr lang="en-US" altLang="zh-TW" sz="2000" dirty="0" smtClean="0"/>
              <a:t>)</a:t>
            </a:r>
          </a:p>
          <a:p>
            <a:pPr lvl="1" algn="just"/>
            <a:r>
              <a:rPr lang="zh-TW" altLang="en-US" sz="2000" dirty="0" smtClean="0"/>
              <a:t>缺點</a:t>
            </a:r>
            <a:r>
              <a:rPr lang="en-US" altLang="zh-TW" sz="2000" dirty="0" smtClean="0"/>
              <a:t>︰</a:t>
            </a:r>
            <a:r>
              <a:rPr lang="en-US" altLang="zh-TW" sz="2000" dirty="0"/>
              <a:t> </a:t>
            </a:r>
            <a:r>
              <a:rPr lang="en-US" altLang="zh-TW" sz="2000" dirty="0" smtClean="0"/>
              <a:t>Fronthaul </a:t>
            </a:r>
            <a:r>
              <a:rPr lang="zh-TW" altLang="en-US" sz="2000" dirty="0" smtClean="0"/>
              <a:t>需要極高頻寬以支持所需的  </a:t>
            </a:r>
            <a:r>
              <a:rPr lang="en-US" altLang="zh-TW" sz="2000" dirty="0" smtClean="0"/>
              <a:t>I/Q </a:t>
            </a:r>
            <a:r>
              <a:rPr lang="zh-TW" altLang="en-US" sz="2000" dirty="0"/>
              <a:t>資料傳輸</a:t>
            </a:r>
            <a:r>
              <a:rPr lang="zh-TW" altLang="en-US" sz="2000" dirty="0" smtClean="0"/>
              <a:t>率</a:t>
            </a:r>
            <a:endParaRPr lang="en-US" altLang="zh-TW" sz="2000" dirty="0" smtClean="0"/>
          </a:p>
          <a:p>
            <a:pPr lvl="2" algn="just"/>
            <a:r>
              <a:rPr lang="zh-TW" altLang="en-US" sz="1600" dirty="0"/>
              <a:t>固定傳輸率，</a:t>
            </a:r>
            <a:r>
              <a:rPr lang="zh-TW" altLang="en-US" sz="1600" dirty="0" smtClean="0"/>
              <a:t>與實際用戶流量 </a:t>
            </a:r>
            <a:r>
              <a:rPr lang="en-US" altLang="zh-TW" sz="1600" dirty="0" smtClean="0"/>
              <a:t>(user traffic) </a:t>
            </a:r>
            <a:r>
              <a:rPr lang="zh-TW" altLang="en-US" sz="1600" dirty="0" smtClean="0"/>
              <a:t>無關</a:t>
            </a:r>
            <a:endParaRPr lang="en-US" altLang="zh-TW" sz="1600" dirty="0"/>
          </a:p>
          <a:p>
            <a:pPr lvl="2" algn="just"/>
            <a:r>
              <a:rPr lang="zh-TW" altLang="en-US" sz="1600" dirty="0" smtClean="0"/>
              <a:t>位元串 </a:t>
            </a:r>
            <a:r>
              <a:rPr lang="en-US" altLang="zh-TW" sz="1600" dirty="0" smtClean="0">
                <a:sym typeface="Wingdings" panose="05000000000000000000" pitchFamily="2" charset="2"/>
              </a:rPr>
              <a:t> </a:t>
            </a:r>
            <a:r>
              <a:rPr lang="zh-TW" altLang="en-US" sz="1600" dirty="0" smtClean="0">
                <a:sym typeface="Wingdings" panose="05000000000000000000" pitchFamily="2" charset="2"/>
              </a:rPr>
              <a:t>映射符號 </a:t>
            </a:r>
            <a:r>
              <a:rPr lang="en-US" altLang="zh-TW" sz="1600" dirty="0" smtClean="0">
                <a:sym typeface="Wingdings" panose="05000000000000000000" pitchFamily="2" charset="2"/>
              </a:rPr>
              <a:t>(</a:t>
            </a:r>
            <a:r>
              <a:rPr lang="zh-TW" altLang="en-US" sz="1600" dirty="0" smtClean="0">
                <a:sym typeface="Wingdings" panose="05000000000000000000" pitchFamily="2" charset="2"/>
              </a:rPr>
              <a:t>影響</a:t>
            </a:r>
            <a:r>
              <a:rPr lang="en-US" altLang="zh-TW" sz="1600" dirty="0">
                <a:sym typeface="Wingdings" panose="05000000000000000000" pitchFamily="2" charset="2"/>
              </a:rPr>
              <a:t>︰</a:t>
            </a:r>
            <a:r>
              <a:rPr lang="zh-TW" altLang="en-US" sz="1600" dirty="0" smtClean="0">
                <a:sym typeface="Wingdings" panose="05000000000000000000" pitchFamily="2" charset="2"/>
              </a:rPr>
              <a:t>取樣寬度大幅上升</a:t>
            </a:r>
            <a:r>
              <a:rPr lang="en-US" altLang="zh-TW" sz="1600" dirty="0" smtClean="0">
                <a:sym typeface="Wingdings" panose="05000000000000000000" pitchFamily="2" charset="2"/>
              </a:rPr>
              <a:t>)  </a:t>
            </a:r>
            <a:r>
              <a:rPr lang="zh-TW" altLang="en-US" sz="1600" dirty="0" smtClean="0">
                <a:sym typeface="Wingdings" panose="05000000000000000000" pitchFamily="2" charset="2"/>
              </a:rPr>
              <a:t>調變 </a:t>
            </a:r>
            <a:r>
              <a:rPr lang="en-US" altLang="zh-TW" sz="1600" dirty="0" smtClean="0">
                <a:sym typeface="Wingdings" panose="05000000000000000000" pitchFamily="2" charset="2"/>
              </a:rPr>
              <a:t>(</a:t>
            </a:r>
            <a:r>
              <a:rPr lang="zh-TW" altLang="en-US" sz="1600" dirty="0">
                <a:sym typeface="Wingdings" panose="05000000000000000000" pitchFamily="2" charset="2"/>
              </a:rPr>
              <a:t>影響</a:t>
            </a:r>
            <a:r>
              <a:rPr lang="en-US" altLang="zh-TW" sz="1600" dirty="0">
                <a:sym typeface="Wingdings" panose="05000000000000000000" pitchFamily="2" charset="2"/>
              </a:rPr>
              <a:t>︰</a:t>
            </a:r>
            <a:r>
              <a:rPr lang="zh-TW" altLang="en-US" sz="1600" dirty="0" smtClean="0">
                <a:sym typeface="Wingdings" panose="05000000000000000000" pitchFamily="2" charset="2"/>
              </a:rPr>
              <a:t>取樣頻率小幅上升</a:t>
            </a:r>
            <a:r>
              <a:rPr lang="en-US" altLang="zh-TW" sz="1600" dirty="0" smtClean="0">
                <a:sym typeface="Wingdings" panose="05000000000000000000" pitchFamily="2" charset="2"/>
              </a:rPr>
              <a:t>)</a:t>
            </a:r>
            <a:r>
              <a:rPr lang="zh-TW" altLang="en-US" sz="1600" dirty="0" smtClean="0"/>
              <a:t> </a:t>
            </a:r>
            <a:endParaRPr lang="en-US" altLang="zh-TW" sz="1600" dirty="0" smtClean="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52</a:t>
            </a:fld>
            <a:endParaRPr lang="en-US" altLang="zh-TW"/>
          </a:p>
        </p:txBody>
      </p:sp>
      <p:sp>
        <p:nvSpPr>
          <p:cNvPr id="7" name="文字方塊 6"/>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[1]</a:t>
            </a:r>
            <a:endParaRPr lang="zh-TW" altLang="en-US" dirty="0"/>
          </a:p>
        </p:txBody>
      </p:sp>
    </p:spTree>
    <p:extLst>
      <p:ext uri="{BB962C8B-B14F-4D97-AF65-F5344CB8AC3E}">
        <p14:creationId xmlns:p14="http://schemas.microsoft.com/office/powerpoint/2010/main" val="1541125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t>傳統 </a:t>
            </a:r>
            <a:r>
              <a:rPr lang="en-US" altLang="zh-TW" sz="3200" dirty="0" smtClean="0"/>
              <a:t>Fronthaul </a:t>
            </a:r>
            <a:r>
              <a:rPr lang="zh-TW" altLang="en-US" sz="3200" dirty="0"/>
              <a:t>面臨的技術挑戰</a:t>
            </a:r>
            <a:endParaRPr lang="en-US" altLang="zh-TW" sz="3200" dirty="0"/>
          </a:p>
        </p:txBody>
      </p:sp>
      <p:sp>
        <p:nvSpPr>
          <p:cNvPr id="3" name="內容版面配置區 2"/>
          <p:cNvSpPr>
            <a:spLocks noGrp="1"/>
          </p:cNvSpPr>
          <p:nvPr>
            <p:ph idx="1"/>
          </p:nvPr>
        </p:nvSpPr>
        <p:spPr/>
        <p:txBody>
          <a:bodyPr/>
          <a:lstStyle/>
          <a:p>
            <a:r>
              <a:rPr lang="zh-TW" altLang="en-US" sz="2400" dirty="0" smtClean="0"/>
              <a:t>影響</a:t>
            </a:r>
            <a:r>
              <a:rPr lang="en-US" altLang="zh-TW" sz="2400" dirty="0" smtClean="0"/>
              <a:t> I/Q </a:t>
            </a:r>
            <a:r>
              <a:rPr lang="zh-TW" altLang="en-US" sz="2400" dirty="0"/>
              <a:t>資料傳輸</a:t>
            </a:r>
            <a:r>
              <a:rPr lang="zh-TW" altLang="en-US" sz="2400" dirty="0" smtClean="0"/>
              <a:t>率的計算公式</a:t>
            </a:r>
            <a:endParaRPr lang="en-US" altLang="zh-TW" sz="2400" dirty="0" smtClean="0"/>
          </a:p>
          <a:p>
            <a:endParaRPr lang="en-US" altLang="zh-TW" sz="2400" dirty="0"/>
          </a:p>
          <a:p>
            <a:endParaRPr lang="en-US" altLang="zh-TW" sz="2400" dirty="0" smtClean="0"/>
          </a:p>
          <a:p>
            <a:r>
              <a:rPr lang="zh-TW" altLang="en-US" sz="2400" dirty="0" smtClean="0"/>
              <a:t>基線情境 </a:t>
            </a:r>
            <a:r>
              <a:rPr lang="en-US" altLang="zh-TW" sz="2400" dirty="0" smtClean="0"/>
              <a:t>(baseline scenario) </a:t>
            </a:r>
            <a:r>
              <a:rPr lang="zh-TW" altLang="en-US" sz="2400" dirty="0" smtClean="0"/>
              <a:t>範例</a:t>
            </a:r>
            <a:r>
              <a:rPr lang="en-US" altLang="zh-TW" sz="2400" dirty="0" smtClean="0"/>
              <a:t>︰20 </a:t>
            </a:r>
            <a:r>
              <a:rPr lang="en-US" altLang="zh-TW" sz="2400" dirty="0"/>
              <a:t>MHz </a:t>
            </a:r>
            <a:r>
              <a:rPr lang="en-US" altLang="zh-TW" sz="2400" dirty="0" smtClean="0"/>
              <a:t>LTE</a:t>
            </a:r>
            <a:r>
              <a:rPr lang="zh-TW" altLang="en-US" sz="2400" dirty="0" smtClean="0"/>
              <a:t>，</a:t>
            </a:r>
            <a:r>
              <a:rPr lang="en-US" altLang="zh-TW" sz="2400" dirty="0" smtClean="0"/>
              <a:t>2x2 MIMO</a:t>
            </a:r>
            <a:r>
              <a:rPr lang="zh-TW" altLang="en-US" sz="2400" dirty="0" smtClean="0"/>
              <a:t>，單一</a:t>
            </a:r>
            <a:r>
              <a:rPr lang="zh-TW" altLang="en-US" sz="2400" dirty="0"/>
              <a:t>扇區</a:t>
            </a:r>
            <a:endParaRPr lang="zh-TW" altLang="en-US" sz="2400" dirty="0" smtClean="0"/>
          </a:p>
          <a:p>
            <a:pPr lvl="1"/>
            <a:r>
              <a:rPr lang="zh-TW" altLang="en-US" sz="2000" dirty="0" smtClean="0"/>
              <a:t>取樣頻率</a:t>
            </a:r>
            <a:r>
              <a:rPr lang="en-US" altLang="zh-TW" sz="2000" dirty="0" smtClean="0"/>
              <a:t>︰30.72 MHz</a:t>
            </a:r>
          </a:p>
          <a:p>
            <a:pPr lvl="1"/>
            <a:r>
              <a:rPr lang="zh-TW" altLang="en-US" sz="2000" dirty="0"/>
              <a:t>取樣</a:t>
            </a:r>
            <a:r>
              <a:rPr lang="zh-TW" altLang="en-US" sz="2000" dirty="0" smtClean="0"/>
              <a:t>寬度</a:t>
            </a:r>
            <a:r>
              <a:rPr lang="en-US" altLang="zh-TW" sz="2000" dirty="0" smtClean="0"/>
              <a:t>︰16 (15 </a:t>
            </a:r>
            <a:r>
              <a:rPr lang="en-US" altLang="zh-TW" sz="2000" dirty="0"/>
              <a:t>+ 1 CPRI </a:t>
            </a:r>
            <a:r>
              <a:rPr lang="en-US" altLang="zh-TW" sz="2000" dirty="0" smtClean="0"/>
              <a:t>I/Q)</a:t>
            </a:r>
            <a:endParaRPr lang="en-US" altLang="zh-TW" sz="2000" dirty="0"/>
          </a:p>
          <a:p>
            <a:pPr lvl="1"/>
            <a:r>
              <a:rPr lang="zh-TW" altLang="en-US" sz="2000" dirty="0" smtClean="0"/>
              <a:t>線路碼</a:t>
            </a:r>
            <a:r>
              <a:rPr lang="en-US" altLang="zh-TW" sz="2000" dirty="0" smtClean="0"/>
              <a:t>︰10/8 (8b/10b CPRI)</a:t>
            </a:r>
            <a:endParaRPr lang="zh-TW" altLang="en-US" sz="2000" dirty="0"/>
          </a:p>
          <a:p>
            <a:pPr lvl="1"/>
            <a:r>
              <a:rPr lang="en-US" altLang="zh-TW" sz="2000" dirty="0" smtClean="0">
                <a:solidFill>
                  <a:srgbClr val="FF0000"/>
                </a:solidFill>
              </a:rPr>
              <a:t>I/Q </a:t>
            </a:r>
            <a:r>
              <a:rPr lang="zh-TW" altLang="en-US" sz="2000" dirty="0" smtClean="0">
                <a:solidFill>
                  <a:srgbClr val="FF0000"/>
                </a:solidFill>
              </a:rPr>
              <a:t>資料傳輸率 </a:t>
            </a:r>
            <a:r>
              <a:rPr lang="en-US" altLang="zh-TW" sz="2000" dirty="0" smtClean="0">
                <a:solidFill>
                  <a:srgbClr val="FF0000"/>
                </a:solidFill>
              </a:rPr>
              <a:t>= 2.4576 Gbps</a:t>
            </a:r>
            <a:endParaRPr lang="zh-TW" altLang="en-US" sz="2000" dirty="0">
              <a:solidFill>
                <a:srgbClr val="FF0000"/>
              </a:solidFill>
            </a:endParaRPr>
          </a:p>
          <a:p>
            <a:r>
              <a:rPr lang="zh-TW" altLang="en-US" sz="2400" dirty="0" smtClean="0"/>
              <a:t>對於 </a:t>
            </a:r>
            <a:r>
              <a:rPr lang="en-US" altLang="zh-TW" sz="2400" dirty="0" smtClean="0"/>
              <a:t>20 </a:t>
            </a:r>
            <a:r>
              <a:rPr lang="en-US" altLang="zh-TW" sz="2400" dirty="0"/>
              <a:t>MHz </a:t>
            </a:r>
            <a:r>
              <a:rPr lang="en-US" altLang="zh-TW" sz="2400" dirty="0" smtClean="0"/>
              <a:t>LTE</a:t>
            </a:r>
            <a:r>
              <a:rPr lang="zh-TW" altLang="en-US" sz="2400" dirty="0" smtClean="0"/>
              <a:t>，</a:t>
            </a:r>
            <a:r>
              <a:rPr lang="en-US" altLang="zh-TW" sz="2400" dirty="0" smtClean="0"/>
              <a:t>4x4 </a:t>
            </a:r>
            <a:r>
              <a:rPr lang="en-US" altLang="zh-TW" sz="2400" dirty="0"/>
              <a:t>MIMO</a:t>
            </a:r>
            <a:r>
              <a:rPr lang="zh-TW" altLang="en-US" sz="2400" dirty="0"/>
              <a:t>，</a:t>
            </a:r>
            <a:r>
              <a:rPr lang="en-US" altLang="zh-TW" sz="2400" dirty="0"/>
              <a:t>3</a:t>
            </a:r>
            <a:r>
              <a:rPr lang="zh-TW" altLang="en-US" sz="2400" dirty="0"/>
              <a:t>扇區基站</a:t>
            </a:r>
            <a:r>
              <a:rPr lang="zh-TW" altLang="en-US" sz="2400" dirty="0" smtClean="0"/>
              <a:t>，</a:t>
            </a:r>
            <a:r>
              <a:rPr lang="en-US" altLang="zh-TW" sz="2400" dirty="0"/>
              <a:t>I/Q </a:t>
            </a:r>
            <a:r>
              <a:rPr lang="zh-TW" altLang="en-US" sz="2400" dirty="0"/>
              <a:t>資料傳輸</a:t>
            </a:r>
            <a:r>
              <a:rPr lang="zh-TW" altLang="en-US" sz="2400" dirty="0" smtClean="0"/>
              <a:t>率將超過 </a:t>
            </a:r>
            <a:r>
              <a:rPr lang="en-US" altLang="zh-TW" sz="2400" dirty="0" smtClean="0"/>
              <a:t>10 Gbps!!!</a:t>
            </a:r>
            <a:endParaRPr lang="zh-TW" altLang="en-US"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53</a:t>
            </a:fld>
            <a:endParaRPr lang="en-US" altLang="zh-TW"/>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154140"/>
            <a:ext cx="4968552" cy="62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77025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t>傳統 </a:t>
            </a:r>
            <a:r>
              <a:rPr lang="en-US" altLang="zh-TW" sz="3200" dirty="0" smtClean="0"/>
              <a:t>Fronthaul </a:t>
            </a:r>
            <a:r>
              <a:rPr lang="zh-TW" altLang="en-US" sz="3200" dirty="0"/>
              <a:t>面臨的技術挑戰</a:t>
            </a:r>
            <a:endParaRPr lang="en-US" altLang="zh-TW" sz="3200" dirty="0"/>
          </a:p>
        </p:txBody>
      </p:sp>
      <p:sp>
        <p:nvSpPr>
          <p:cNvPr id="3" name="內容版面配置區 2"/>
          <p:cNvSpPr>
            <a:spLocks noGrp="1"/>
          </p:cNvSpPr>
          <p:nvPr>
            <p:ph idx="1"/>
          </p:nvPr>
        </p:nvSpPr>
        <p:spPr/>
        <p:txBody>
          <a:bodyPr/>
          <a:lstStyle/>
          <a:p>
            <a:r>
              <a:rPr lang="zh-TW" altLang="en-US" sz="2400" dirty="0" smtClean="0"/>
              <a:t>需要有效的 </a:t>
            </a:r>
            <a:r>
              <a:rPr lang="en-US" altLang="zh-TW" sz="2400" dirty="0" smtClean="0"/>
              <a:t>I/Q </a:t>
            </a:r>
            <a:r>
              <a:rPr lang="zh-TW" altLang="en-US" sz="2400" dirty="0" smtClean="0"/>
              <a:t>資料壓縮 </a:t>
            </a:r>
            <a:r>
              <a:rPr lang="en-US" altLang="zh-TW" sz="2400" dirty="0" smtClean="0"/>
              <a:t>(I/Q Compression) </a:t>
            </a:r>
            <a:r>
              <a:rPr lang="zh-TW" altLang="en-US" sz="2400" dirty="0" smtClean="0"/>
              <a:t>方案來</a:t>
            </a:r>
            <a:r>
              <a:rPr lang="zh-TW" altLang="en-US" sz="2400" dirty="0"/>
              <a:t>優化這樣巨大</a:t>
            </a:r>
            <a:r>
              <a:rPr lang="zh-TW" altLang="en-US" sz="2400" dirty="0" smtClean="0"/>
              <a:t>的頻寬需求</a:t>
            </a:r>
            <a:r>
              <a:rPr lang="zh-TW" altLang="en-US" sz="2400" dirty="0"/>
              <a:t>，</a:t>
            </a:r>
            <a:r>
              <a:rPr lang="zh-TW" altLang="en-US" sz="2400" dirty="0" smtClean="0"/>
              <a:t>可能的</a:t>
            </a:r>
            <a:r>
              <a:rPr lang="zh-TW" altLang="en-US" sz="2400" dirty="0"/>
              <a:t>解決</a:t>
            </a:r>
            <a:r>
              <a:rPr lang="zh-TW" altLang="en-US" sz="2400" dirty="0" smtClean="0"/>
              <a:t>方案包含</a:t>
            </a:r>
            <a:endParaRPr lang="en-US" altLang="zh-TW" sz="2400" dirty="0" smtClean="0"/>
          </a:p>
          <a:p>
            <a:pPr lvl="1"/>
            <a:r>
              <a:rPr lang="zh-TW" altLang="en-US" sz="2000" dirty="0" smtClean="0"/>
              <a:t>降低信號取樣率</a:t>
            </a:r>
            <a:endParaRPr lang="zh-TW" altLang="en-US" sz="2000" dirty="0"/>
          </a:p>
          <a:p>
            <a:pPr lvl="1"/>
            <a:r>
              <a:rPr lang="zh-TW" altLang="en-US" sz="2000" dirty="0"/>
              <a:t>使用非線性</a:t>
            </a:r>
            <a:r>
              <a:rPr lang="zh-TW" altLang="en-US" sz="2000" dirty="0" smtClean="0"/>
              <a:t>量化</a:t>
            </a:r>
            <a:endParaRPr lang="en-US" altLang="zh-TW" sz="2000" dirty="0" smtClean="0"/>
          </a:p>
          <a:p>
            <a:pPr lvl="1"/>
            <a:r>
              <a:rPr lang="zh-TW" altLang="en-US" sz="2000" dirty="0" smtClean="0"/>
              <a:t>頻率</a:t>
            </a:r>
            <a:r>
              <a:rPr lang="zh-TW" altLang="en-US" sz="2000" dirty="0"/>
              <a:t>子載波</a:t>
            </a:r>
            <a:r>
              <a:rPr lang="zh-TW" altLang="en-US" sz="2000" dirty="0" smtClean="0"/>
              <a:t>壓縮</a:t>
            </a:r>
            <a:endParaRPr lang="zh-TW" altLang="en-US" sz="2000" dirty="0"/>
          </a:p>
          <a:p>
            <a:r>
              <a:rPr lang="en-US" altLang="zh-TW" sz="2400" dirty="0"/>
              <a:t>I/Q </a:t>
            </a:r>
            <a:r>
              <a:rPr lang="en-US" altLang="zh-TW" sz="2400" dirty="0" smtClean="0"/>
              <a:t>Compression </a:t>
            </a:r>
            <a:r>
              <a:rPr lang="zh-TW" altLang="en-US" sz="2400" dirty="0" smtClean="0"/>
              <a:t>技術</a:t>
            </a:r>
            <a:r>
              <a:rPr lang="zh-TW" altLang="en-US" sz="2400" dirty="0"/>
              <a:t>可以</a:t>
            </a:r>
            <a:r>
              <a:rPr lang="zh-TW" altLang="en-US" sz="2400" dirty="0" smtClean="0"/>
              <a:t>混合實現，但必須考量下列因素進行取捨</a:t>
            </a:r>
            <a:endParaRPr lang="zh-TW" altLang="en-US" sz="2400" dirty="0"/>
          </a:p>
          <a:p>
            <a:pPr lvl="1"/>
            <a:r>
              <a:rPr lang="zh-TW" altLang="en-US" sz="2000" dirty="0"/>
              <a:t>壓縮</a:t>
            </a:r>
            <a:r>
              <a:rPr lang="zh-TW" altLang="en-US" sz="2000" dirty="0" smtClean="0"/>
              <a:t>比</a:t>
            </a:r>
            <a:endParaRPr lang="en-US" altLang="zh-TW" sz="2000" dirty="0" smtClean="0"/>
          </a:p>
          <a:p>
            <a:pPr lvl="1"/>
            <a:r>
              <a:rPr lang="zh-TW" altLang="en-US" sz="2000" dirty="0" smtClean="0"/>
              <a:t>演算法與設計</a:t>
            </a:r>
            <a:r>
              <a:rPr lang="zh-TW" altLang="en-US" sz="2000" dirty="0"/>
              <a:t>複雜</a:t>
            </a:r>
            <a:r>
              <a:rPr lang="zh-TW" altLang="en-US" sz="2000" dirty="0" smtClean="0"/>
              <a:t>度</a:t>
            </a:r>
            <a:endParaRPr lang="en-US" altLang="zh-TW" sz="2000" dirty="0" smtClean="0"/>
          </a:p>
          <a:p>
            <a:pPr lvl="1"/>
            <a:r>
              <a:rPr lang="zh-TW" altLang="en-US" sz="2000" dirty="0" smtClean="0"/>
              <a:t>計算延遲</a:t>
            </a:r>
            <a:endParaRPr lang="en-US" altLang="zh-TW" sz="2000" dirty="0" smtClean="0"/>
          </a:p>
          <a:p>
            <a:pPr lvl="1"/>
            <a:r>
              <a:rPr lang="zh-TW" altLang="en-US" sz="2000" dirty="0"/>
              <a:t>引入的</a:t>
            </a:r>
            <a:r>
              <a:rPr lang="zh-TW" altLang="en-US" sz="2000" dirty="0" smtClean="0"/>
              <a:t>信號失真 </a:t>
            </a:r>
            <a:r>
              <a:rPr lang="en-US" altLang="zh-TW" sz="2000" dirty="0" smtClean="0"/>
              <a:t>(</a:t>
            </a:r>
            <a:r>
              <a:rPr lang="zh-TW" altLang="en-US" sz="2000" dirty="0" smtClean="0"/>
              <a:t>反映在 </a:t>
            </a:r>
            <a:r>
              <a:rPr lang="en-US" altLang="zh-TW" sz="2000" dirty="0" smtClean="0"/>
              <a:t>SNR </a:t>
            </a:r>
            <a:r>
              <a:rPr lang="zh-TW" altLang="en-US" sz="2000" dirty="0" smtClean="0"/>
              <a:t>與 </a:t>
            </a:r>
            <a:r>
              <a:rPr lang="en-US" altLang="zh-TW" sz="2000" dirty="0" smtClean="0"/>
              <a:t>EVM)</a:t>
            </a:r>
            <a:endParaRPr lang="zh-TW" altLang="en-US" sz="2000" dirty="0"/>
          </a:p>
          <a:p>
            <a:pPr lvl="1"/>
            <a:r>
              <a:rPr lang="zh-TW" altLang="en-US" sz="2000" dirty="0" smtClean="0"/>
              <a:t>功</a:t>
            </a:r>
            <a:r>
              <a:rPr lang="zh-TW" altLang="en-US" sz="2000" dirty="0"/>
              <a:t>耗</a:t>
            </a:r>
          </a:p>
          <a:p>
            <a:endParaRPr lang="en-US" altLang="zh-TW" sz="2400" dirty="0" smtClean="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54</a:t>
            </a:fld>
            <a:endParaRPr lang="en-US" altLang="zh-TW"/>
          </a:p>
        </p:txBody>
      </p:sp>
    </p:spTree>
    <p:extLst>
      <p:ext uri="{BB962C8B-B14F-4D97-AF65-F5344CB8AC3E}">
        <p14:creationId xmlns:p14="http://schemas.microsoft.com/office/powerpoint/2010/main" val="34759767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次世代 </a:t>
            </a:r>
            <a:r>
              <a:rPr lang="en-US" altLang="zh-TW" sz="3200" dirty="0"/>
              <a:t>Functional </a:t>
            </a:r>
            <a:r>
              <a:rPr lang="en-US" altLang="zh-TW" sz="3200" dirty="0" smtClean="0"/>
              <a:t>Splitting</a:t>
            </a:r>
            <a:endParaRPr lang="en-US" altLang="zh-TW" sz="3200" dirty="0"/>
          </a:p>
        </p:txBody>
      </p:sp>
      <p:sp>
        <p:nvSpPr>
          <p:cNvPr id="3" name="內容版面配置區 2"/>
          <p:cNvSpPr>
            <a:spLocks noGrp="1"/>
          </p:cNvSpPr>
          <p:nvPr>
            <p:ph idx="1"/>
          </p:nvPr>
        </p:nvSpPr>
        <p:spPr/>
        <p:txBody>
          <a:bodyPr/>
          <a:lstStyle/>
          <a:p>
            <a:pPr algn="just"/>
            <a:r>
              <a:rPr lang="zh-TW" altLang="en-US" sz="2400" dirty="0" smtClean="0"/>
              <a:t>在 </a:t>
            </a:r>
            <a:r>
              <a:rPr lang="en-US" altLang="zh-TW" sz="2400" dirty="0" smtClean="0"/>
              <a:t>2013 </a:t>
            </a:r>
            <a:r>
              <a:rPr lang="zh-TW" altLang="en-US" sz="2400" dirty="0" smtClean="0"/>
              <a:t>年</a:t>
            </a:r>
            <a:r>
              <a:rPr lang="zh-TW" altLang="en-US" sz="2400" dirty="0"/>
              <a:t>之前</a:t>
            </a:r>
            <a:r>
              <a:rPr lang="zh-TW" altLang="en-US" sz="2400" dirty="0" smtClean="0"/>
              <a:t>，主要單純考慮各種 </a:t>
            </a:r>
            <a:r>
              <a:rPr lang="en-US" altLang="zh-TW" sz="2400" dirty="0" smtClean="0"/>
              <a:t>I/Q </a:t>
            </a:r>
            <a:r>
              <a:rPr lang="zh-TW" altLang="en-US" sz="2400" dirty="0" smtClean="0"/>
              <a:t>資料壓縮技術優化 </a:t>
            </a:r>
            <a:r>
              <a:rPr lang="en-US" altLang="zh-TW" sz="2400" dirty="0" smtClean="0"/>
              <a:t>Fronthaul </a:t>
            </a:r>
            <a:r>
              <a:rPr lang="zh-TW" altLang="en-US" sz="2400" dirty="0" smtClean="0"/>
              <a:t>頻寬</a:t>
            </a:r>
            <a:endParaRPr lang="zh-TW" altLang="en-US" sz="2400" dirty="0"/>
          </a:p>
          <a:p>
            <a:pPr algn="just"/>
            <a:r>
              <a:rPr lang="zh-TW" altLang="en-US" sz="2400" dirty="0" smtClean="0"/>
              <a:t>從 </a:t>
            </a:r>
            <a:r>
              <a:rPr lang="en-US" altLang="zh-TW" sz="2400" dirty="0" smtClean="0"/>
              <a:t>2013 </a:t>
            </a:r>
            <a:r>
              <a:rPr lang="zh-TW" altLang="en-US" sz="2400" dirty="0" smtClean="0"/>
              <a:t>年起</a:t>
            </a:r>
            <a:r>
              <a:rPr lang="zh-TW" altLang="en-US" sz="2400" dirty="0"/>
              <a:t>， </a:t>
            </a:r>
            <a:r>
              <a:rPr lang="zh-TW" altLang="en-US" sz="2400" dirty="0" smtClean="0"/>
              <a:t>為了更進一步降低 </a:t>
            </a:r>
            <a:r>
              <a:rPr lang="en-US" altLang="zh-TW" sz="2400" dirty="0" smtClean="0"/>
              <a:t>Fronthaul </a:t>
            </a:r>
            <a:r>
              <a:rPr lang="zh-TW" altLang="en-US" sz="2400" dirty="0" smtClean="0"/>
              <a:t>資料傳輸率需求，開始探討更具破壞性的</a:t>
            </a:r>
            <a:r>
              <a:rPr lang="zh-TW" altLang="en-US" sz="2400" dirty="0"/>
              <a:t>方法</a:t>
            </a:r>
            <a:r>
              <a:rPr lang="zh-TW" altLang="en-US" sz="2400" dirty="0" smtClean="0"/>
              <a:t>，即</a:t>
            </a:r>
            <a:r>
              <a:rPr lang="zh-TW" altLang="en-US" sz="2400" dirty="0" smtClean="0">
                <a:solidFill>
                  <a:srgbClr val="FF0000"/>
                </a:solidFill>
              </a:rPr>
              <a:t>考慮</a:t>
            </a:r>
            <a:r>
              <a:rPr lang="zh-TW" altLang="en-US" sz="2400" dirty="0">
                <a:solidFill>
                  <a:srgbClr val="FF0000"/>
                </a:solidFill>
              </a:rPr>
              <a:t>一種新的 </a:t>
            </a:r>
            <a:r>
              <a:rPr lang="en-US" altLang="zh-TW" sz="2400" dirty="0">
                <a:solidFill>
                  <a:srgbClr val="FF0000"/>
                </a:solidFill>
              </a:rPr>
              <a:t>RRH </a:t>
            </a:r>
            <a:r>
              <a:rPr lang="zh-TW" altLang="en-US" sz="2400" dirty="0">
                <a:solidFill>
                  <a:srgbClr val="FF0000"/>
                </a:solidFill>
              </a:rPr>
              <a:t>和 </a:t>
            </a:r>
            <a:r>
              <a:rPr lang="en-US" altLang="zh-TW" sz="2400" dirty="0">
                <a:solidFill>
                  <a:srgbClr val="FF0000"/>
                </a:solidFill>
              </a:rPr>
              <a:t>BBU </a:t>
            </a:r>
            <a:r>
              <a:rPr lang="zh-TW" altLang="en-US" sz="2400" dirty="0">
                <a:solidFill>
                  <a:srgbClr val="FF0000"/>
                </a:solidFill>
              </a:rPr>
              <a:t>功能切割</a:t>
            </a:r>
            <a:r>
              <a:rPr lang="zh-TW" altLang="en-US" sz="2400" dirty="0" smtClean="0">
                <a:solidFill>
                  <a:srgbClr val="FF0000"/>
                </a:solidFill>
              </a:rPr>
              <a:t>方式</a:t>
            </a:r>
            <a:endParaRPr lang="en-US" altLang="zh-TW" sz="2400" dirty="0" smtClean="0">
              <a:solidFill>
                <a:srgbClr val="FF0000"/>
              </a:solidFill>
            </a:endParaRPr>
          </a:p>
          <a:p>
            <a:pPr lvl="1" algn="just"/>
            <a:r>
              <a:rPr lang="zh-TW" altLang="en-US" sz="2000" dirty="0" smtClean="0">
                <a:solidFill>
                  <a:srgbClr val="FF0000"/>
                </a:solidFill>
              </a:rPr>
              <a:t>重新思考將部份基頻訊號處理功能由 </a:t>
            </a:r>
            <a:r>
              <a:rPr lang="en-US" altLang="zh-TW" sz="2000" dirty="0" smtClean="0">
                <a:solidFill>
                  <a:srgbClr val="FF0000"/>
                </a:solidFill>
              </a:rPr>
              <a:t>BBU </a:t>
            </a:r>
            <a:r>
              <a:rPr lang="zh-TW" altLang="en-US" sz="2000" dirty="0" smtClean="0">
                <a:solidFill>
                  <a:srgbClr val="FF0000"/>
                </a:solidFill>
              </a:rPr>
              <a:t>切出並轉移至 </a:t>
            </a:r>
            <a:r>
              <a:rPr lang="en-US" altLang="zh-TW" sz="2000" dirty="0" smtClean="0">
                <a:solidFill>
                  <a:srgbClr val="FF0000"/>
                </a:solidFill>
              </a:rPr>
              <a:t>Cell Site </a:t>
            </a:r>
            <a:r>
              <a:rPr lang="zh-TW" altLang="en-US" sz="2000" dirty="0" smtClean="0">
                <a:solidFill>
                  <a:srgbClr val="FF0000"/>
                </a:solidFill>
              </a:rPr>
              <a:t>與 </a:t>
            </a:r>
            <a:r>
              <a:rPr lang="en-US" altLang="zh-TW" sz="2000" dirty="0" smtClean="0">
                <a:solidFill>
                  <a:srgbClr val="FF0000"/>
                </a:solidFill>
              </a:rPr>
              <a:t>RRH </a:t>
            </a:r>
            <a:r>
              <a:rPr lang="zh-TW" altLang="en-US" sz="2000" dirty="0" smtClean="0">
                <a:solidFill>
                  <a:srgbClr val="FF0000"/>
                </a:solidFill>
              </a:rPr>
              <a:t>共處</a:t>
            </a:r>
            <a:r>
              <a:rPr lang="zh-TW" altLang="en-US" sz="2000" dirty="0" smtClean="0"/>
              <a:t>，如此可大幅降低 </a:t>
            </a:r>
            <a:r>
              <a:rPr lang="en-US" altLang="zh-TW" sz="2000" dirty="0" smtClean="0"/>
              <a:t>Fronthaul </a:t>
            </a:r>
            <a:r>
              <a:rPr lang="zh-TW" altLang="en-US" sz="2000" dirty="0" smtClean="0"/>
              <a:t>頻寬需求</a:t>
            </a:r>
            <a:endParaRPr lang="en-US" altLang="zh-TW" sz="2000" dirty="0" smtClean="0"/>
          </a:p>
          <a:p>
            <a:pPr lvl="1" algn="just"/>
            <a:r>
              <a:rPr lang="zh-TW" altLang="en-US" sz="2000" dirty="0" smtClean="0"/>
              <a:t>然而新的功能切割方式將犧牲部份 </a:t>
            </a:r>
            <a:r>
              <a:rPr lang="en-US" altLang="zh-TW" sz="2000" dirty="0" smtClean="0"/>
              <a:t>Pooling </a:t>
            </a:r>
            <a:r>
              <a:rPr lang="zh-TW" altLang="en-US" sz="2000" dirty="0" smtClean="0"/>
              <a:t>多工增益 </a:t>
            </a:r>
            <a:r>
              <a:rPr lang="en-US" altLang="zh-TW" sz="2000" dirty="0" smtClean="0"/>
              <a:t>(</a:t>
            </a:r>
            <a:r>
              <a:rPr lang="zh-TW" altLang="en-US" sz="2000" dirty="0"/>
              <a:t>相對於傳統 </a:t>
            </a:r>
            <a:r>
              <a:rPr lang="zh-TW" altLang="en-US" sz="2000" dirty="0" smtClean="0"/>
              <a:t> </a:t>
            </a:r>
            <a:r>
              <a:rPr lang="en-US" altLang="zh-TW" sz="2000" dirty="0" smtClean="0"/>
              <a:t>“</a:t>
            </a:r>
            <a:r>
              <a:rPr lang="zh-TW" altLang="en-US" sz="2000" dirty="0" smtClean="0"/>
              <a:t>完全</a:t>
            </a:r>
            <a:r>
              <a:rPr lang="zh-TW" altLang="en-US" sz="2000" dirty="0"/>
              <a:t>集中的解決</a:t>
            </a:r>
            <a:r>
              <a:rPr lang="zh-TW" altLang="en-US" sz="2000" dirty="0" smtClean="0"/>
              <a:t>方案</a:t>
            </a:r>
            <a:r>
              <a:rPr lang="en-US" altLang="zh-TW" sz="2000" dirty="0" smtClean="0"/>
              <a:t>”)</a:t>
            </a:r>
            <a:endParaRPr lang="en-US" altLang="zh-TW" sz="2000" dirty="0"/>
          </a:p>
          <a:p>
            <a:pPr lvl="1" algn="just"/>
            <a:r>
              <a:rPr lang="zh-TW" altLang="en-US" sz="2000" dirty="0" smtClean="0"/>
              <a:t>各種研究聚焦於 </a:t>
            </a:r>
            <a:r>
              <a:rPr lang="en-US" altLang="zh-TW" sz="2000" dirty="0" smtClean="0"/>
              <a:t>“C-RAN Next Generation Functional Splitting” </a:t>
            </a:r>
            <a:r>
              <a:rPr lang="zh-TW" altLang="en-US" sz="2000" dirty="0" smtClean="0"/>
              <a:t>相關議題，試圖找出最佳的或最彈性的</a:t>
            </a:r>
            <a:r>
              <a:rPr lang="zh-TW" altLang="en-US" sz="2000" dirty="0"/>
              <a:t>功能</a:t>
            </a:r>
            <a:r>
              <a:rPr lang="zh-TW" altLang="en-US" sz="2000" dirty="0" smtClean="0"/>
              <a:t>切割</a:t>
            </a:r>
            <a:r>
              <a:rPr lang="zh-TW" altLang="en-US" sz="2000" dirty="0"/>
              <a:t>方式</a:t>
            </a:r>
            <a:endParaRPr lang="en-US" altLang="zh-TW" sz="2000" dirty="0" smtClean="0"/>
          </a:p>
          <a:p>
            <a:pPr lvl="1" algn="just"/>
            <a:endParaRPr lang="en-US" altLang="zh-TW" sz="2000" dirty="0" smtClean="0"/>
          </a:p>
          <a:p>
            <a:pPr algn="just"/>
            <a:endParaRPr lang="zh-TW" altLang="en-US" sz="24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55</a:t>
            </a:fld>
            <a:endParaRPr lang="en-US" altLang="zh-TW"/>
          </a:p>
        </p:txBody>
      </p:sp>
    </p:spTree>
    <p:extLst>
      <p:ext uri="{BB962C8B-B14F-4D97-AF65-F5344CB8AC3E}">
        <p14:creationId xmlns:p14="http://schemas.microsoft.com/office/powerpoint/2010/main" val="10428236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次世代 </a:t>
            </a:r>
            <a:r>
              <a:rPr lang="en-US" altLang="zh-TW" sz="3200" dirty="0"/>
              <a:t>Functional </a:t>
            </a:r>
            <a:r>
              <a:rPr lang="en-US" altLang="zh-TW" sz="3200" dirty="0" smtClean="0"/>
              <a:t>Splitting</a:t>
            </a:r>
            <a:endParaRPr lang="en-US" altLang="zh-TW" sz="3200" dirty="0"/>
          </a:p>
        </p:txBody>
      </p:sp>
      <p:sp>
        <p:nvSpPr>
          <p:cNvPr id="3" name="內容版面配置區 2"/>
          <p:cNvSpPr>
            <a:spLocks noGrp="1"/>
          </p:cNvSpPr>
          <p:nvPr>
            <p:ph idx="1"/>
          </p:nvPr>
        </p:nvSpPr>
        <p:spPr/>
        <p:txBody>
          <a:bodyPr/>
          <a:lstStyle/>
          <a:p>
            <a:pPr algn="just"/>
            <a:r>
              <a:rPr lang="zh-TW" altLang="en-US" sz="2400" dirty="0" smtClean="0"/>
              <a:t>在 </a:t>
            </a:r>
            <a:r>
              <a:rPr lang="en-US" altLang="zh-TW" sz="2400" dirty="0" smtClean="0">
                <a:solidFill>
                  <a:srgbClr val="FF0000"/>
                </a:solidFill>
              </a:rPr>
              <a:t>“</a:t>
            </a:r>
            <a:r>
              <a:rPr lang="zh-TW" altLang="en-US" sz="2400" dirty="0" smtClean="0">
                <a:solidFill>
                  <a:srgbClr val="FF0000"/>
                </a:solidFill>
              </a:rPr>
              <a:t>部分集中</a:t>
            </a:r>
            <a:r>
              <a:rPr lang="zh-TW" altLang="en-US" sz="2400" dirty="0">
                <a:solidFill>
                  <a:srgbClr val="FF0000"/>
                </a:solidFill>
              </a:rPr>
              <a:t>的</a:t>
            </a:r>
            <a:r>
              <a:rPr lang="zh-TW" altLang="en-US" sz="2400" dirty="0" smtClean="0">
                <a:solidFill>
                  <a:srgbClr val="FF0000"/>
                </a:solidFill>
              </a:rPr>
              <a:t>解決方案</a:t>
            </a:r>
            <a:r>
              <a:rPr lang="en-US" altLang="zh-TW" sz="2400" dirty="0" smtClean="0">
                <a:solidFill>
                  <a:srgbClr val="FF0000"/>
                </a:solidFill>
              </a:rPr>
              <a:t>” </a:t>
            </a:r>
            <a:r>
              <a:rPr lang="zh-TW" altLang="en-US" sz="2400" dirty="0" smtClean="0"/>
              <a:t>中，</a:t>
            </a:r>
            <a:r>
              <a:rPr lang="zh-TW" altLang="en-US" sz="2400" dirty="0" smtClean="0">
                <a:solidFill>
                  <a:srgbClr val="FF0000"/>
                </a:solidFill>
              </a:rPr>
              <a:t>將 </a:t>
            </a:r>
            <a:r>
              <a:rPr lang="en-US" altLang="zh-TW" sz="2400" dirty="0" smtClean="0">
                <a:solidFill>
                  <a:srgbClr val="FF0000"/>
                </a:solidFill>
              </a:rPr>
              <a:t>L1 </a:t>
            </a:r>
            <a:r>
              <a:rPr lang="zh-TW" altLang="en-US" sz="2400" dirty="0" smtClean="0">
                <a:solidFill>
                  <a:srgbClr val="FF0000"/>
                </a:solidFill>
              </a:rPr>
              <a:t>功能移至 </a:t>
            </a:r>
            <a:r>
              <a:rPr lang="en-US" altLang="zh-TW" sz="2400" dirty="0" smtClean="0">
                <a:solidFill>
                  <a:srgbClr val="FF0000"/>
                </a:solidFill>
              </a:rPr>
              <a:t>Cell Site</a:t>
            </a:r>
            <a:endParaRPr lang="en-US" altLang="zh-TW" sz="2400" dirty="0">
              <a:solidFill>
                <a:srgbClr val="FF0000"/>
              </a:solidFill>
            </a:endParaRPr>
          </a:p>
          <a:p>
            <a:pPr lvl="1" algn="just"/>
            <a:r>
              <a:rPr lang="zh-TW" altLang="en-US" sz="2000" dirty="0"/>
              <a:t>優點</a:t>
            </a:r>
            <a:r>
              <a:rPr lang="en-US" altLang="zh-TW" sz="2000" dirty="0"/>
              <a:t>︰</a:t>
            </a:r>
            <a:r>
              <a:rPr lang="zh-TW" altLang="en-US" sz="2000" dirty="0" smtClean="0"/>
              <a:t>可減輕光</a:t>
            </a:r>
            <a:r>
              <a:rPr lang="zh-TW" altLang="en-US" sz="2000" dirty="0"/>
              <a:t>纖</a:t>
            </a:r>
            <a:r>
              <a:rPr lang="zh-TW" altLang="en-US" sz="2000" dirty="0" smtClean="0"/>
              <a:t>鏈</a:t>
            </a:r>
            <a:r>
              <a:rPr lang="zh-TW" altLang="en-US" sz="2000" dirty="0"/>
              <a:t>路</a:t>
            </a:r>
            <a:r>
              <a:rPr lang="zh-TW" altLang="en-US" sz="2000" dirty="0" smtClean="0"/>
              <a:t>的頻寬負擔</a:t>
            </a:r>
            <a:r>
              <a:rPr lang="zh-TW" altLang="en-US" sz="2000" dirty="0"/>
              <a:t> </a:t>
            </a:r>
            <a:r>
              <a:rPr lang="en-US" altLang="zh-TW" sz="2000" dirty="0" smtClean="0"/>
              <a:t>(</a:t>
            </a:r>
            <a:r>
              <a:rPr lang="zh-TW" altLang="en-US" sz="2000" dirty="0" smtClean="0"/>
              <a:t>調變前的信號頻寬需求比調變後的 </a:t>
            </a:r>
            <a:r>
              <a:rPr lang="en-US" altLang="zh-TW" sz="2000" dirty="0" smtClean="0"/>
              <a:t>I/Q </a:t>
            </a:r>
            <a:r>
              <a:rPr lang="zh-TW" altLang="en-US" sz="2000" dirty="0" smtClean="0"/>
              <a:t>訊號低 </a:t>
            </a:r>
            <a:r>
              <a:rPr lang="en-US" altLang="zh-TW" sz="2000" dirty="0" smtClean="0"/>
              <a:t>20 - 50 </a:t>
            </a:r>
            <a:r>
              <a:rPr lang="zh-TW" altLang="en-US" sz="2000" dirty="0" smtClean="0"/>
              <a:t>倍</a:t>
            </a:r>
            <a:r>
              <a:rPr lang="en-US" altLang="zh-TW" sz="2000" dirty="0" smtClean="0"/>
              <a:t>)</a:t>
            </a:r>
            <a:r>
              <a:rPr lang="zh-TW" altLang="en-US" sz="2000" dirty="0" smtClean="0"/>
              <a:t>，所需頻寬與實際用戶流量有關 </a:t>
            </a:r>
            <a:r>
              <a:rPr lang="en-US" altLang="zh-TW" sz="2000" dirty="0" smtClean="0"/>
              <a:t>(</a:t>
            </a:r>
            <a:r>
              <a:rPr lang="zh-TW" altLang="en-US" sz="2000" dirty="0" smtClean="0"/>
              <a:t>可提供 </a:t>
            </a:r>
            <a:r>
              <a:rPr lang="en-US" altLang="zh-TW" sz="2000" dirty="0" smtClean="0"/>
              <a:t>Fronthaul </a:t>
            </a:r>
            <a:r>
              <a:rPr lang="zh-TW" altLang="en-US" sz="2000" dirty="0" smtClean="0"/>
              <a:t>多工增益</a:t>
            </a:r>
            <a:r>
              <a:rPr lang="en-US" altLang="zh-TW" sz="2000" dirty="0" smtClean="0"/>
              <a:t>)</a:t>
            </a:r>
            <a:r>
              <a:rPr lang="zh-TW" altLang="en-US" sz="2000" dirty="0" smtClean="0"/>
              <a:t>，也降低了 </a:t>
            </a:r>
            <a:r>
              <a:rPr lang="en-US" altLang="zh-TW" sz="2000" dirty="0" smtClean="0"/>
              <a:t>Fronthaul </a:t>
            </a:r>
            <a:r>
              <a:rPr lang="zh-TW" altLang="en-US" sz="2000" dirty="0" smtClean="0"/>
              <a:t>傳輸延遲的門檻</a:t>
            </a:r>
            <a:endParaRPr lang="en-US" altLang="zh-TW" sz="2000" dirty="0" smtClean="0"/>
          </a:p>
          <a:p>
            <a:pPr lvl="1" algn="just"/>
            <a:r>
              <a:rPr lang="zh-TW" altLang="en-US" sz="2000" dirty="0"/>
              <a:t>缺點</a:t>
            </a:r>
            <a:r>
              <a:rPr lang="en-US" altLang="zh-TW" sz="2000" dirty="0" smtClean="0"/>
              <a:t>︰</a:t>
            </a:r>
            <a:r>
              <a:rPr lang="zh-TW" altLang="en-US" sz="2000" dirty="0" smtClean="0"/>
              <a:t>減少了</a:t>
            </a:r>
            <a:r>
              <a:rPr lang="zh-TW" altLang="en-US" sz="2000" dirty="0"/>
              <a:t>資源</a:t>
            </a:r>
            <a:r>
              <a:rPr lang="zh-TW" altLang="en-US" sz="2000" dirty="0" smtClean="0"/>
              <a:t>共享以致於無法享有</a:t>
            </a:r>
            <a:r>
              <a:rPr lang="zh-TW" altLang="en-US" sz="2000" dirty="0"/>
              <a:t>最佳</a:t>
            </a:r>
            <a:r>
              <a:rPr lang="zh-TW" altLang="en-US" sz="2000" dirty="0" smtClean="0"/>
              <a:t>的 </a:t>
            </a:r>
            <a:r>
              <a:rPr lang="en-US" altLang="zh-TW" sz="2000" dirty="0" smtClean="0"/>
              <a:t>Pooling </a:t>
            </a:r>
            <a:r>
              <a:rPr lang="zh-TW" altLang="en-US" sz="2000" dirty="0" smtClean="0"/>
              <a:t>多工增益，且可能無法運用某些協同技術提升效能</a:t>
            </a:r>
            <a:endParaRPr lang="en-US" altLang="zh-TW" sz="2000" dirty="0" smtClean="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56</a:t>
            </a:fld>
            <a:endParaRPr lang="en-US" altLang="zh-TW"/>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970115"/>
            <a:ext cx="5225727" cy="2051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[1]</a:t>
            </a:r>
            <a:endParaRPr lang="zh-TW" altLang="en-US" dirty="0"/>
          </a:p>
        </p:txBody>
      </p:sp>
    </p:spTree>
    <p:extLst>
      <p:ext uri="{BB962C8B-B14F-4D97-AF65-F5344CB8AC3E}">
        <p14:creationId xmlns:p14="http://schemas.microsoft.com/office/powerpoint/2010/main" val="12968705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次世代 </a:t>
            </a:r>
            <a:r>
              <a:rPr lang="en-US" altLang="zh-TW" sz="3200" dirty="0"/>
              <a:t>Functional </a:t>
            </a:r>
            <a:r>
              <a:rPr lang="en-US" altLang="zh-TW" sz="3200" dirty="0" smtClean="0"/>
              <a:t>Splitting</a:t>
            </a:r>
            <a:endParaRPr lang="en-US" altLang="zh-TW" sz="3200" dirty="0"/>
          </a:p>
        </p:txBody>
      </p:sp>
      <p:sp>
        <p:nvSpPr>
          <p:cNvPr id="3" name="內容版面配置區 2"/>
          <p:cNvSpPr>
            <a:spLocks noGrp="1"/>
          </p:cNvSpPr>
          <p:nvPr>
            <p:ph idx="1"/>
          </p:nvPr>
        </p:nvSpPr>
        <p:spPr/>
        <p:txBody>
          <a:bodyPr/>
          <a:lstStyle/>
          <a:p>
            <a:pPr algn="just"/>
            <a:r>
              <a:rPr lang="zh-TW" altLang="en-US" sz="2400" dirty="0" smtClean="0"/>
              <a:t>介於 </a:t>
            </a:r>
            <a:r>
              <a:rPr lang="en-US" altLang="zh-TW" sz="2400" dirty="0" smtClean="0"/>
              <a:t>“</a:t>
            </a:r>
            <a:r>
              <a:rPr lang="zh-TW" altLang="en-US" sz="2400" dirty="0" smtClean="0"/>
              <a:t>完全集中</a:t>
            </a:r>
            <a:r>
              <a:rPr lang="en-US" altLang="zh-TW" sz="2400" dirty="0" smtClean="0"/>
              <a:t>”</a:t>
            </a:r>
            <a:r>
              <a:rPr lang="zh-TW" altLang="en-US" sz="2400" dirty="0" smtClean="0"/>
              <a:t> 與 </a:t>
            </a:r>
            <a:r>
              <a:rPr lang="en-US" altLang="zh-TW" sz="2400" dirty="0" smtClean="0"/>
              <a:t>“</a:t>
            </a:r>
            <a:r>
              <a:rPr lang="zh-TW" altLang="en-US" sz="2400" dirty="0" smtClean="0"/>
              <a:t>部份集中</a:t>
            </a:r>
            <a:r>
              <a:rPr lang="en-US" altLang="zh-TW" sz="2400" dirty="0" smtClean="0"/>
              <a:t>”</a:t>
            </a:r>
            <a:r>
              <a:rPr lang="zh-TW" altLang="en-US" sz="2400" dirty="0" smtClean="0"/>
              <a:t> 的折衷方案也陸續被提出</a:t>
            </a:r>
            <a:endParaRPr lang="en-US" altLang="zh-TW" sz="2400" dirty="0"/>
          </a:p>
          <a:p>
            <a:pPr lvl="1" algn="just"/>
            <a:r>
              <a:rPr lang="zh-TW" altLang="en-US" sz="2000" dirty="0" smtClean="0"/>
              <a:t>例如只有部份 </a:t>
            </a:r>
            <a:r>
              <a:rPr lang="en-US" altLang="zh-TW" sz="2000" dirty="0" smtClean="0"/>
              <a:t>L1 </a:t>
            </a:r>
            <a:r>
              <a:rPr lang="zh-TW" altLang="en-US" sz="2000" dirty="0" smtClean="0"/>
              <a:t>的</a:t>
            </a:r>
            <a:r>
              <a:rPr lang="zh-TW" altLang="en-US" sz="2000" dirty="0"/>
              <a:t>特定</a:t>
            </a:r>
            <a:r>
              <a:rPr lang="zh-TW" altLang="en-US" sz="2000" dirty="0" smtClean="0"/>
              <a:t>功能移往 </a:t>
            </a:r>
            <a:r>
              <a:rPr lang="en-US" altLang="zh-TW" sz="2000" dirty="0" smtClean="0"/>
              <a:t>Cell Site</a:t>
            </a:r>
            <a:r>
              <a:rPr lang="zh-TW" altLang="en-US" sz="2000" dirty="0" smtClean="0"/>
              <a:t>，大多數 </a:t>
            </a:r>
            <a:r>
              <a:rPr lang="en-US" altLang="zh-TW" sz="2000" dirty="0" smtClean="0"/>
              <a:t>L1</a:t>
            </a:r>
            <a:r>
              <a:rPr lang="zh-TW" altLang="en-US" sz="2000" dirty="0" smtClean="0"/>
              <a:t>功能則保持集中化</a:t>
            </a:r>
            <a:endParaRPr lang="en-US" altLang="zh-TW" sz="2000" dirty="0" smtClean="0"/>
          </a:p>
          <a:p>
            <a:pPr lvl="1" algn="just"/>
            <a:r>
              <a:rPr lang="zh-TW" altLang="en-US" sz="2000" dirty="0" smtClean="0"/>
              <a:t>下圖中描述更多樣化的功能切割方式 </a:t>
            </a:r>
            <a:r>
              <a:rPr lang="en-US" altLang="zh-TW" sz="2000" dirty="0" smtClean="0"/>
              <a:t>(</a:t>
            </a:r>
            <a:r>
              <a:rPr lang="zh-TW" altLang="en-US" sz="2000" dirty="0" smtClean="0"/>
              <a:t>各種切割點如箭頭所指處</a:t>
            </a:r>
            <a:r>
              <a:rPr lang="en-US" altLang="zh-TW" sz="2000" dirty="0" smtClean="0"/>
              <a:t>)</a:t>
            </a:r>
            <a:endParaRPr lang="zh-TW" altLang="en-US"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57</a:t>
            </a:fld>
            <a:endParaRPr lang="en-US" altLang="zh-TW"/>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3161544"/>
            <a:ext cx="6227762" cy="3075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[3]</a:t>
            </a:r>
            <a:endParaRPr lang="zh-TW" altLang="en-US" dirty="0"/>
          </a:p>
        </p:txBody>
      </p:sp>
    </p:spTree>
    <p:extLst>
      <p:ext uri="{BB962C8B-B14F-4D97-AF65-F5344CB8AC3E}">
        <p14:creationId xmlns:p14="http://schemas.microsoft.com/office/powerpoint/2010/main" val="9784500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次世代 </a:t>
            </a:r>
            <a:r>
              <a:rPr lang="en-US" altLang="zh-TW" sz="3200" dirty="0"/>
              <a:t>Functional </a:t>
            </a:r>
            <a:r>
              <a:rPr lang="en-US" altLang="zh-TW" sz="3200" dirty="0" smtClean="0"/>
              <a:t>Splitting</a:t>
            </a:r>
            <a:endParaRPr lang="en-US" altLang="zh-TW" sz="3200" dirty="0"/>
          </a:p>
        </p:txBody>
      </p:sp>
      <p:sp>
        <p:nvSpPr>
          <p:cNvPr id="3" name="內容版面配置區 2"/>
          <p:cNvSpPr>
            <a:spLocks noGrp="1"/>
          </p:cNvSpPr>
          <p:nvPr>
            <p:ph idx="1"/>
          </p:nvPr>
        </p:nvSpPr>
        <p:spPr/>
        <p:txBody>
          <a:bodyPr/>
          <a:lstStyle/>
          <a:p>
            <a:pPr algn="just"/>
            <a:r>
              <a:rPr lang="zh-TW" altLang="en-US" sz="2400" dirty="0"/>
              <a:t>各種</a:t>
            </a:r>
            <a:r>
              <a:rPr lang="zh-TW" altLang="en-US" sz="2400" dirty="0" smtClean="0"/>
              <a:t>功能切割以犧牲 </a:t>
            </a:r>
            <a:r>
              <a:rPr lang="en-US" altLang="zh-TW" sz="2400" dirty="0" smtClean="0"/>
              <a:t>Pooling </a:t>
            </a:r>
            <a:r>
              <a:rPr lang="zh-TW" altLang="en-US" sz="2400" dirty="0" smtClean="0"/>
              <a:t>多工增益交換不同</a:t>
            </a:r>
            <a:r>
              <a:rPr lang="zh-TW" altLang="en-US" sz="2400" dirty="0"/>
              <a:t>的吞吐量和延遲</a:t>
            </a:r>
            <a:r>
              <a:rPr lang="zh-TW" altLang="en-US" sz="2400" dirty="0" smtClean="0"/>
              <a:t>要求</a:t>
            </a:r>
            <a:endParaRPr lang="en-US" altLang="zh-TW" sz="2400" dirty="0" smtClean="0"/>
          </a:p>
          <a:p>
            <a:pPr lvl="1" algn="just"/>
            <a:r>
              <a:rPr lang="en-US" altLang="zh-TW" sz="2000" dirty="0"/>
              <a:t>BB-RF </a:t>
            </a:r>
            <a:r>
              <a:rPr lang="en-US" altLang="zh-TW" sz="2000" dirty="0" smtClean="0"/>
              <a:t>Split︰</a:t>
            </a:r>
            <a:r>
              <a:rPr lang="zh-TW" altLang="en-US" sz="2000" dirty="0" smtClean="0"/>
              <a:t>對應</a:t>
            </a:r>
            <a:r>
              <a:rPr lang="zh-TW" altLang="en-US" sz="2000" dirty="0"/>
              <a:t>傳統的 </a:t>
            </a:r>
            <a:r>
              <a:rPr lang="en-US" altLang="zh-TW" sz="2000" dirty="0" smtClean="0"/>
              <a:t>“</a:t>
            </a:r>
            <a:r>
              <a:rPr lang="zh-TW" altLang="en-US" sz="2000" dirty="0" smtClean="0"/>
              <a:t>完全</a:t>
            </a:r>
            <a:r>
              <a:rPr lang="zh-TW" altLang="en-US" sz="2000" dirty="0"/>
              <a:t>集中的解決</a:t>
            </a:r>
            <a:r>
              <a:rPr lang="zh-TW" altLang="en-US" sz="2000" dirty="0" smtClean="0"/>
              <a:t>方案</a:t>
            </a:r>
            <a:r>
              <a:rPr lang="en-US" altLang="zh-TW" sz="2000" dirty="0" smtClean="0"/>
              <a:t>”</a:t>
            </a:r>
          </a:p>
          <a:p>
            <a:pPr lvl="1" algn="just"/>
            <a:r>
              <a:rPr lang="en-US" altLang="zh-TW" sz="2000" dirty="0" smtClean="0"/>
              <a:t>MAC-PHY Split︰</a:t>
            </a:r>
            <a:r>
              <a:rPr lang="zh-TW" altLang="en-US" sz="2000" dirty="0"/>
              <a:t>對應 </a:t>
            </a:r>
            <a:r>
              <a:rPr lang="en-US" altLang="zh-TW" sz="2000" dirty="0" smtClean="0"/>
              <a:t>“</a:t>
            </a:r>
            <a:r>
              <a:rPr lang="zh-TW" altLang="en-US" sz="2000" dirty="0" smtClean="0"/>
              <a:t>部分</a:t>
            </a:r>
            <a:r>
              <a:rPr lang="zh-TW" altLang="en-US" sz="2000" dirty="0"/>
              <a:t>集中的解決</a:t>
            </a:r>
            <a:r>
              <a:rPr lang="zh-TW" altLang="en-US" sz="2000" dirty="0" smtClean="0"/>
              <a:t>方案</a:t>
            </a:r>
            <a:r>
              <a:rPr lang="en-US" altLang="zh-TW" sz="2000" dirty="0" smtClean="0"/>
              <a:t>”</a:t>
            </a:r>
            <a:r>
              <a:rPr lang="zh-TW" altLang="en-US" sz="2000" dirty="0" smtClean="0"/>
              <a:t> </a:t>
            </a:r>
            <a:endParaRPr lang="en-US" altLang="zh-TW" sz="2000" dirty="0" smtClean="0"/>
          </a:p>
          <a:p>
            <a:pPr lvl="1" algn="just"/>
            <a:r>
              <a:rPr lang="en-US" altLang="zh-TW" sz="2000" dirty="0" smtClean="0"/>
              <a:t>UE-Cell Split︰</a:t>
            </a:r>
            <a:r>
              <a:rPr lang="zh-TW" altLang="en-US" sz="2000" dirty="0"/>
              <a:t>能</a:t>
            </a:r>
            <a:r>
              <a:rPr lang="zh-TW" altLang="en-US" sz="2000" dirty="0" smtClean="0"/>
              <a:t>享有與</a:t>
            </a:r>
            <a:r>
              <a:rPr lang="zh-TW" altLang="en-US" sz="2000" dirty="0"/>
              <a:t>實際用戶</a:t>
            </a:r>
            <a:r>
              <a:rPr lang="zh-TW" altLang="en-US" sz="2000" dirty="0" smtClean="0"/>
              <a:t>流量相依的可變頻寬需求下最低 </a:t>
            </a:r>
            <a:r>
              <a:rPr lang="en-US" altLang="zh-TW" sz="2000" dirty="0" smtClean="0"/>
              <a:t>(</a:t>
            </a:r>
            <a:r>
              <a:rPr lang="zh-TW" altLang="en-US" sz="2000" dirty="0" smtClean="0"/>
              <a:t>指靠近底層</a:t>
            </a:r>
            <a:r>
              <a:rPr lang="en-US" altLang="zh-TW" sz="2000" dirty="0" smtClean="0"/>
              <a:t>) </a:t>
            </a:r>
            <a:r>
              <a:rPr lang="zh-TW" altLang="en-US" sz="2000" dirty="0" smtClean="0"/>
              <a:t>的一種切割方式</a:t>
            </a:r>
            <a:endParaRPr lang="en-US" altLang="zh-TW" sz="2000" dirty="0" smtClean="0"/>
          </a:p>
          <a:p>
            <a:pPr lvl="1" algn="just"/>
            <a:endParaRPr lang="zh-TW" altLang="en-US"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58</a:t>
            </a:fld>
            <a:endParaRPr lang="en-US" altLang="zh-TW"/>
          </a:p>
        </p:txBody>
      </p:sp>
      <p:cxnSp>
        <p:nvCxnSpPr>
          <p:cNvPr id="13" name="直線接點 12"/>
          <p:cNvCxnSpPr/>
          <p:nvPr/>
        </p:nvCxnSpPr>
        <p:spPr bwMode="auto">
          <a:xfrm>
            <a:off x="819274" y="5616535"/>
            <a:ext cx="936104"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向下箭號 13"/>
          <p:cNvSpPr/>
          <p:nvPr/>
        </p:nvSpPr>
        <p:spPr bwMode="auto">
          <a:xfrm>
            <a:off x="1179314" y="5688543"/>
            <a:ext cx="252028" cy="265249"/>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6" name="向下箭號 15"/>
          <p:cNvSpPr/>
          <p:nvPr/>
        </p:nvSpPr>
        <p:spPr bwMode="auto">
          <a:xfrm rot="10800000">
            <a:off x="1179314" y="5279278"/>
            <a:ext cx="252028" cy="265249"/>
          </a:xfrm>
          <a:prstGeom prst="downArrow">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7" name="文字方塊 16"/>
          <p:cNvSpPr txBox="1"/>
          <p:nvPr/>
        </p:nvSpPr>
        <p:spPr>
          <a:xfrm>
            <a:off x="747266" y="4005064"/>
            <a:ext cx="1080120" cy="1323439"/>
          </a:xfrm>
          <a:prstGeom prst="rect">
            <a:avLst/>
          </a:prstGeom>
          <a:noFill/>
        </p:spPr>
        <p:txBody>
          <a:bodyPr wrap="square" rtlCol="0">
            <a:spAutoFit/>
          </a:bodyPr>
          <a:lstStyle/>
          <a:p>
            <a:pPr algn="ctr"/>
            <a:r>
              <a:rPr lang="en-US" altLang="zh-TW" sz="1600" dirty="0" smtClean="0">
                <a:solidFill>
                  <a:srgbClr val="00B050"/>
                </a:solidFill>
              </a:rPr>
              <a:t>Variable bit </a:t>
            </a:r>
            <a:r>
              <a:rPr lang="en-US" altLang="zh-TW" sz="1600" dirty="0">
                <a:solidFill>
                  <a:srgbClr val="00B050"/>
                </a:solidFill>
              </a:rPr>
              <a:t>r</a:t>
            </a:r>
            <a:r>
              <a:rPr lang="en-US" altLang="zh-TW" sz="1600" dirty="0" smtClean="0">
                <a:solidFill>
                  <a:srgbClr val="00B050"/>
                </a:solidFill>
              </a:rPr>
              <a:t>ate (depends on user </a:t>
            </a:r>
            <a:r>
              <a:rPr lang="en-US" altLang="zh-TW" sz="1600" dirty="0">
                <a:solidFill>
                  <a:srgbClr val="00B050"/>
                </a:solidFill>
              </a:rPr>
              <a:t>t</a:t>
            </a:r>
            <a:r>
              <a:rPr lang="en-US" altLang="zh-TW" sz="1600" dirty="0" smtClean="0">
                <a:solidFill>
                  <a:srgbClr val="00B050"/>
                </a:solidFill>
              </a:rPr>
              <a:t>raffic)</a:t>
            </a:r>
            <a:endParaRPr lang="zh-TW" altLang="en-US" sz="1600" dirty="0">
              <a:solidFill>
                <a:srgbClr val="00B050"/>
              </a:solidFill>
            </a:endParaRPr>
          </a:p>
        </p:txBody>
      </p:sp>
      <p:sp>
        <p:nvSpPr>
          <p:cNvPr id="18" name="文字方塊 17"/>
          <p:cNvSpPr txBox="1"/>
          <p:nvPr/>
        </p:nvSpPr>
        <p:spPr>
          <a:xfrm>
            <a:off x="724446" y="5904567"/>
            <a:ext cx="1224136" cy="584775"/>
          </a:xfrm>
          <a:prstGeom prst="rect">
            <a:avLst/>
          </a:prstGeom>
          <a:noFill/>
        </p:spPr>
        <p:txBody>
          <a:bodyPr wrap="square" rtlCol="0">
            <a:spAutoFit/>
          </a:bodyPr>
          <a:lstStyle/>
          <a:p>
            <a:pPr algn="ctr"/>
            <a:r>
              <a:rPr lang="en-US" altLang="zh-TW" sz="1600" dirty="0" smtClean="0">
                <a:solidFill>
                  <a:srgbClr val="FF0000"/>
                </a:solidFill>
              </a:rPr>
              <a:t>Constant bit rate</a:t>
            </a:r>
            <a:endParaRPr lang="zh-TW" altLang="en-US" sz="1600" dirty="0">
              <a:solidFill>
                <a:srgbClr val="FF0000"/>
              </a:solidFill>
            </a:endParaRPr>
          </a:p>
        </p:txBody>
      </p:sp>
      <p:graphicFrame>
        <p:nvGraphicFramePr>
          <p:cNvPr id="19" name="表格 18"/>
          <p:cNvGraphicFramePr>
            <a:graphicFrameLocks noGrp="1"/>
          </p:cNvGraphicFramePr>
          <p:nvPr>
            <p:extLst/>
          </p:nvPr>
        </p:nvGraphicFramePr>
        <p:xfrm>
          <a:off x="1815025" y="4026575"/>
          <a:ext cx="6471679" cy="1900554"/>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718208">
                  <a:extLst>
                    <a:ext uri="{9D8B030D-6E8A-4147-A177-3AD203B41FA5}">
                      <a16:colId xmlns:a16="http://schemas.microsoft.com/office/drawing/2014/main" val="20002"/>
                    </a:ext>
                  </a:extLst>
                </a:gridCol>
                <a:gridCol w="1705471">
                  <a:extLst>
                    <a:ext uri="{9D8B030D-6E8A-4147-A177-3AD203B41FA5}">
                      <a16:colId xmlns:a16="http://schemas.microsoft.com/office/drawing/2014/main" val="20003"/>
                    </a:ext>
                  </a:extLst>
                </a:gridCol>
              </a:tblGrid>
              <a:tr h="316759">
                <a:tc>
                  <a:txBody>
                    <a:bodyPr/>
                    <a:lstStyle/>
                    <a:p>
                      <a:pPr algn="ctr"/>
                      <a:r>
                        <a:rPr lang="en-US" altLang="zh-TW" sz="1400" dirty="0" smtClean="0"/>
                        <a:t>Split</a:t>
                      </a:r>
                      <a:endParaRPr lang="zh-TW" altLang="en-US" sz="1400" dirty="0"/>
                    </a:p>
                  </a:txBody>
                  <a:tcPr/>
                </a:tc>
                <a:tc>
                  <a:txBody>
                    <a:bodyPr/>
                    <a:lstStyle/>
                    <a:p>
                      <a:pPr algn="ctr"/>
                      <a:r>
                        <a:rPr lang="en-US" altLang="zh-TW" sz="1400" dirty="0" smtClean="0"/>
                        <a:t>Latency</a:t>
                      </a:r>
                      <a:endParaRPr lang="zh-TW" altLang="en-US" sz="1400" dirty="0"/>
                    </a:p>
                  </a:txBody>
                  <a:tcPr/>
                </a:tc>
                <a:tc>
                  <a:txBody>
                    <a:bodyPr/>
                    <a:lstStyle/>
                    <a:p>
                      <a:pPr algn="ctr"/>
                      <a:r>
                        <a:rPr lang="en-US" altLang="zh-TW" sz="1400" dirty="0" smtClean="0"/>
                        <a:t>DL bandwidth</a:t>
                      </a:r>
                      <a:endParaRPr lang="zh-TW" altLang="en-US" sz="1400" dirty="0"/>
                    </a:p>
                  </a:txBody>
                  <a:tcPr/>
                </a:tc>
                <a:tc>
                  <a:txBody>
                    <a:bodyPr/>
                    <a:lstStyle/>
                    <a:p>
                      <a:pPr algn="ctr"/>
                      <a:r>
                        <a:rPr lang="en-US" altLang="zh-TW" sz="1400" dirty="0" smtClean="0"/>
                        <a:t>UL bandwidth</a:t>
                      </a:r>
                      <a:endParaRPr lang="zh-TW" altLang="en-US" sz="1400" dirty="0"/>
                    </a:p>
                  </a:txBody>
                  <a:tcPr/>
                </a:tc>
                <a:extLst>
                  <a:ext uri="{0D108BD9-81ED-4DB2-BD59-A6C34878D82A}">
                    <a16:rowId xmlns:a16="http://schemas.microsoft.com/office/drawing/2014/main" val="10000"/>
                  </a:ext>
                </a:extLst>
              </a:tr>
              <a:tr h="316759">
                <a:tc>
                  <a:txBody>
                    <a:bodyPr/>
                    <a:lstStyle/>
                    <a:p>
                      <a:r>
                        <a:rPr lang="en-US" altLang="zh-TW" sz="1400" dirty="0" smtClean="0"/>
                        <a:t>PDCP-RLC</a:t>
                      </a:r>
                      <a:endParaRPr lang="zh-TW" altLang="en-US" sz="1400" dirty="0"/>
                    </a:p>
                  </a:txBody>
                  <a:tcPr/>
                </a:tc>
                <a:tc>
                  <a:txBody>
                    <a:bodyPr/>
                    <a:lstStyle/>
                    <a:p>
                      <a:pPr algn="ctr"/>
                      <a:r>
                        <a:rPr lang="en-US" altLang="zh-TW" sz="1400" dirty="0" smtClean="0"/>
                        <a:t>30 ms</a:t>
                      </a:r>
                      <a:endParaRPr lang="zh-TW" altLang="en-US" sz="1400" dirty="0"/>
                    </a:p>
                  </a:txBody>
                  <a:tcPr/>
                </a:tc>
                <a:tc>
                  <a:txBody>
                    <a:bodyPr/>
                    <a:lstStyle/>
                    <a:p>
                      <a:pPr algn="ctr"/>
                      <a:r>
                        <a:rPr lang="en-US" altLang="zh-TW" sz="1400" dirty="0" smtClean="0"/>
                        <a:t>151 Mbps</a:t>
                      </a:r>
                      <a:endParaRPr lang="zh-TW" altLang="en-US" sz="1400" dirty="0"/>
                    </a:p>
                  </a:txBody>
                  <a:tcPr/>
                </a:tc>
                <a:tc>
                  <a:txBody>
                    <a:bodyPr/>
                    <a:lstStyle/>
                    <a:p>
                      <a:pPr algn="ctr"/>
                      <a:r>
                        <a:rPr lang="en-US" altLang="zh-TW" sz="1400" dirty="0" smtClean="0"/>
                        <a:t>48 Mbps</a:t>
                      </a:r>
                      <a:endParaRPr lang="zh-TW" altLang="en-US" sz="1400" dirty="0"/>
                    </a:p>
                  </a:txBody>
                  <a:tcPr/>
                </a:tc>
                <a:extLst>
                  <a:ext uri="{0D108BD9-81ED-4DB2-BD59-A6C34878D82A}">
                    <a16:rowId xmlns:a16="http://schemas.microsoft.com/office/drawing/2014/main" val="10001"/>
                  </a:ext>
                </a:extLst>
              </a:tr>
              <a:tr h="316759">
                <a:tc>
                  <a:txBody>
                    <a:bodyPr/>
                    <a:lstStyle/>
                    <a:p>
                      <a:r>
                        <a:rPr lang="en-US" altLang="zh-TW" sz="1400" dirty="0" smtClean="0"/>
                        <a:t>MAC</a:t>
                      </a:r>
                      <a:endParaRPr lang="zh-TW" altLang="en-US" sz="1400" dirty="0"/>
                    </a:p>
                  </a:txBody>
                  <a:tcPr/>
                </a:tc>
                <a:tc>
                  <a:txBody>
                    <a:bodyPr/>
                    <a:lstStyle/>
                    <a:p>
                      <a:pPr algn="ctr"/>
                      <a:r>
                        <a:rPr lang="en-US" altLang="zh-TW" sz="1400" dirty="0" smtClean="0"/>
                        <a:t>6 ms</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151 Mbps</a:t>
                      </a:r>
                      <a:endParaRPr lang="zh-TW" altLang="en-US" sz="1400" dirty="0" smtClean="0"/>
                    </a:p>
                  </a:txBody>
                  <a:tcPr/>
                </a:tc>
                <a:tc>
                  <a:txBody>
                    <a:bodyPr/>
                    <a:lstStyle/>
                    <a:p>
                      <a:pPr algn="ctr"/>
                      <a:r>
                        <a:rPr lang="en-US" altLang="zh-TW" sz="1400" dirty="0" smtClean="0"/>
                        <a:t>49 Mbps</a:t>
                      </a:r>
                      <a:endParaRPr lang="zh-TW" altLang="en-US" sz="1400" dirty="0"/>
                    </a:p>
                  </a:txBody>
                  <a:tcPr/>
                </a:tc>
                <a:extLst>
                  <a:ext uri="{0D108BD9-81ED-4DB2-BD59-A6C34878D82A}">
                    <a16:rowId xmlns:a16="http://schemas.microsoft.com/office/drawing/2014/main" val="10002"/>
                  </a:ext>
                </a:extLst>
              </a:tr>
              <a:tr h="316759">
                <a:tc>
                  <a:txBody>
                    <a:bodyPr/>
                    <a:lstStyle/>
                    <a:p>
                      <a:r>
                        <a:rPr lang="en-US" altLang="zh-TW" sz="1400" dirty="0" smtClean="0"/>
                        <a:t>MAC-PHY</a:t>
                      </a:r>
                      <a:endParaRPr lang="zh-TW" altLang="en-US" sz="1400" dirty="0"/>
                    </a:p>
                  </a:txBody>
                  <a:tcPr/>
                </a:tc>
                <a:tc>
                  <a:txBody>
                    <a:bodyPr/>
                    <a:lstStyle/>
                    <a:p>
                      <a:pPr algn="ctr"/>
                      <a:r>
                        <a:rPr lang="en-US" altLang="zh-TW" sz="1400" dirty="0" smtClean="0"/>
                        <a:t>2 ms</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152 Mbps</a:t>
                      </a:r>
                      <a:endParaRPr lang="zh-TW" altLang="en-US" sz="1400" dirty="0" smtClean="0"/>
                    </a:p>
                  </a:txBody>
                  <a:tcPr/>
                </a:tc>
                <a:tc>
                  <a:txBody>
                    <a:bodyPr/>
                    <a:lstStyle/>
                    <a:p>
                      <a:pPr algn="ctr"/>
                      <a:r>
                        <a:rPr lang="en-US" altLang="zh-TW" sz="1400" dirty="0" smtClean="0"/>
                        <a:t>49 Mbps</a:t>
                      </a:r>
                      <a:endParaRPr lang="zh-TW" altLang="en-US" sz="1400" dirty="0"/>
                    </a:p>
                  </a:txBody>
                  <a:tcPr/>
                </a:tc>
                <a:extLst>
                  <a:ext uri="{0D108BD9-81ED-4DB2-BD59-A6C34878D82A}">
                    <a16:rowId xmlns:a16="http://schemas.microsoft.com/office/drawing/2014/main" val="10003"/>
                  </a:ext>
                </a:extLst>
              </a:tr>
              <a:tr h="316759">
                <a:tc>
                  <a:txBody>
                    <a:bodyPr/>
                    <a:lstStyle/>
                    <a:p>
                      <a:r>
                        <a:rPr lang="en-US" altLang="zh-TW" sz="1400" dirty="0" smtClean="0"/>
                        <a:t>UE-Cell</a:t>
                      </a:r>
                      <a:endParaRPr lang="zh-TW" altLang="en-US" sz="1400" dirty="0"/>
                    </a:p>
                  </a:txBody>
                  <a:tcPr/>
                </a:tc>
                <a:tc>
                  <a:txBody>
                    <a:bodyPr/>
                    <a:lstStyle/>
                    <a:p>
                      <a:pPr algn="ctr"/>
                      <a:r>
                        <a:rPr lang="en-US" altLang="zh-TW" sz="1400" dirty="0" smtClean="0"/>
                        <a:t>250 </a:t>
                      </a:r>
                      <a:r>
                        <a:rPr lang="en-US" altLang="zh-TW" sz="1400" b="0" i="0" kern="1200" dirty="0" smtClean="0">
                          <a:solidFill>
                            <a:schemeClr val="dk1"/>
                          </a:solidFill>
                          <a:effectLst/>
                          <a:latin typeface="+mn-lt"/>
                          <a:ea typeface="+mn-ea"/>
                          <a:cs typeface="+mn-cs"/>
                        </a:rPr>
                        <a:t>µs</a:t>
                      </a:r>
                      <a:endParaRPr lang="zh-TW" altLang="en-US" sz="1400" dirty="0"/>
                    </a:p>
                  </a:txBody>
                  <a:tcPr/>
                </a:tc>
                <a:tc>
                  <a:txBody>
                    <a:bodyPr/>
                    <a:lstStyle/>
                    <a:p>
                      <a:pPr algn="ctr"/>
                      <a:r>
                        <a:rPr lang="en-US" altLang="zh-TW" sz="1400" dirty="0" smtClean="0"/>
                        <a:t>1075 Mbps</a:t>
                      </a:r>
                      <a:endParaRPr lang="zh-TW" altLang="en-US" sz="1400" dirty="0"/>
                    </a:p>
                  </a:txBody>
                  <a:tcPr/>
                </a:tc>
                <a:tc>
                  <a:txBody>
                    <a:bodyPr/>
                    <a:lstStyle/>
                    <a:p>
                      <a:pPr algn="ctr"/>
                      <a:r>
                        <a:rPr lang="en-US" altLang="zh-TW" sz="1400" dirty="0" smtClean="0"/>
                        <a:t>922 Mbps</a:t>
                      </a:r>
                      <a:endParaRPr lang="zh-TW" altLang="en-US" sz="1400" dirty="0"/>
                    </a:p>
                  </a:txBody>
                  <a:tcPr/>
                </a:tc>
                <a:extLst>
                  <a:ext uri="{0D108BD9-81ED-4DB2-BD59-A6C34878D82A}">
                    <a16:rowId xmlns:a16="http://schemas.microsoft.com/office/drawing/2014/main" val="10004"/>
                  </a:ext>
                </a:extLst>
              </a:tr>
              <a:tr h="316759">
                <a:tc>
                  <a:txBody>
                    <a:bodyPr/>
                    <a:lstStyle/>
                    <a:p>
                      <a:r>
                        <a:rPr lang="en-US" altLang="zh-TW" sz="1400" dirty="0" smtClean="0"/>
                        <a:t>BB-RF</a:t>
                      </a:r>
                      <a:endParaRPr lang="zh-TW" altLang="en-US" sz="1400" dirty="0"/>
                    </a:p>
                  </a:txBody>
                  <a:tcPr/>
                </a:tc>
                <a:tc>
                  <a:txBody>
                    <a:bodyPr/>
                    <a:lstStyle/>
                    <a:p>
                      <a:pPr algn="ctr"/>
                      <a:r>
                        <a:rPr lang="en-US" altLang="zh-TW" sz="1400" dirty="0" smtClean="0"/>
                        <a:t>250 </a:t>
                      </a:r>
                      <a:r>
                        <a:rPr lang="en-US" altLang="zh-TW" sz="1400" b="0" i="0" kern="1200" dirty="0" smtClean="0">
                          <a:solidFill>
                            <a:schemeClr val="dk1"/>
                          </a:solidFill>
                          <a:effectLst/>
                          <a:latin typeface="+mn-lt"/>
                          <a:ea typeface="+mn-ea"/>
                          <a:cs typeface="+mn-cs"/>
                        </a:rPr>
                        <a:t>µs</a:t>
                      </a:r>
                      <a:endParaRPr lang="zh-TW" altLang="en-US" sz="1400" dirty="0"/>
                    </a:p>
                  </a:txBody>
                  <a:tcPr/>
                </a:tc>
                <a:tc>
                  <a:txBody>
                    <a:bodyPr/>
                    <a:lstStyle/>
                    <a:p>
                      <a:pPr algn="ctr"/>
                      <a:r>
                        <a:rPr lang="en-US" altLang="zh-TW" sz="1400" dirty="0" smtClean="0"/>
                        <a:t>2457.6 Mbps</a:t>
                      </a:r>
                      <a:endParaRPr lang="zh-TW" altLang="en-US" sz="1400" dirty="0"/>
                    </a:p>
                  </a:txBody>
                  <a:tcPr/>
                </a:tc>
                <a:tc>
                  <a:txBody>
                    <a:bodyPr/>
                    <a:lstStyle/>
                    <a:p>
                      <a:pPr algn="ctr"/>
                      <a:r>
                        <a:rPr lang="en-US" altLang="zh-TW" sz="1400" dirty="0" smtClean="0"/>
                        <a:t>2457.6 Mbps</a:t>
                      </a:r>
                      <a:endParaRPr lang="zh-TW" altLang="en-US" sz="1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758296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次世代 </a:t>
            </a:r>
            <a:r>
              <a:rPr lang="en-US" altLang="zh-TW" sz="3200" dirty="0"/>
              <a:t>Functional </a:t>
            </a:r>
            <a:r>
              <a:rPr lang="en-US" altLang="zh-TW" sz="3200" dirty="0" smtClean="0"/>
              <a:t>Splitting</a:t>
            </a:r>
            <a:endParaRPr lang="en-US" altLang="zh-TW" sz="3200" dirty="0"/>
          </a:p>
        </p:txBody>
      </p:sp>
      <p:sp>
        <p:nvSpPr>
          <p:cNvPr id="3" name="內容版面配置區 2"/>
          <p:cNvSpPr>
            <a:spLocks noGrp="1"/>
          </p:cNvSpPr>
          <p:nvPr>
            <p:ph idx="1"/>
          </p:nvPr>
        </p:nvSpPr>
        <p:spPr/>
        <p:txBody>
          <a:bodyPr/>
          <a:lstStyle/>
          <a:p>
            <a:r>
              <a:rPr lang="en-US" altLang="zh-TW" sz="2400" dirty="0" smtClean="0"/>
              <a:t>UE-Cell </a:t>
            </a:r>
            <a:r>
              <a:rPr lang="en-US" altLang="zh-TW" sz="2400" dirty="0"/>
              <a:t>Split</a:t>
            </a:r>
            <a:endParaRPr lang="zh-TW" altLang="en-US"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59</a:t>
            </a:fld>
            <a:endParaRPr lang="en-US" altLang="zh-TW"/>
          </a:p>
        </p:txBody>
      </p:sp>
      <p:grpSp>
        <p:nvGrpSpPr>
          <p:cNvPr id="7" name="群組 6"/>
          <p:cNvGrpSpPr/>
          <p:nvPr/>
        </p:nvGrpSpPr>
        <p:grpSpPr>
          <a:xfrm>
            <a:off x="611560" y="2132856"/>
            <a:ext cx="8043487" cy="3930793"/>
            <a:chOff x="652538" y="2276872"/>
            <a:chExt cx="8043487" cy="3930793"/>
          </a:xfrm>
        </p:grpSpPr>
        <p:sp>
          <p:nvSpPr>
            <p:cNvPr id="100" name="矩形 99"/>
            <p:cNvSpPr/>
            <p:nvPr/>
          </p:nvSpPr>
          <p:spPr bwMode="auto">
            <a:xfrm>
              <a:off x="2135607" y="3534046"/>
              <a:ext cx="1233028" cy="1240532"/>
            </a:xfrm>
            <a:prstGeom prst="rect">
              <a:avLst/>
            </a:prstGeom>
            <a:solidFill>
              <a:srgbClr val="FFFFCC"/>
            </a:solidFill>
            <a:ln w="12700" cap="flat" cmpd="sng" algn="ctr">
              <a:solidFill>
                <a:srgbClr val="339933"/>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cxnSp>
          <p:nvCxnSpPr>
            <p:cNvPr id="9" name="直線單箭頭接點 8"/>
            <p:cNvCxnSpPr/>
            <p:nvPr/>
          </p:nvCxnSpPr>
          <p:spPr bwMode="auto">
            <a:xfrm>
              <a:off x="1199503" y="3334418"/>
              <a:ext cx="7056784" cy="0"/>
            </a:xfrm>
            <a:prstGeom prst="straightConnector1">
              <a:avLst/>
            </a:prstGeom>
            <a:solidFill>
              <a:schemeClr val="accent1"/>
            </a:solidFill>
            <a:ln w="19050" cap="flat" cmpd="sng" algn="ctr">
              <a:solidFill>
                <a:srgbClr val="00B0F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單箭頭接點 9"/>
            <p:cNvCxnSpPr/>
            <p:nvPr/>
          </p:nvCxnSpPr>
          <p:spPr bwMode="auto">
            <a:xfrm flipH="1">
              <a:off x="1234205" y="4365104"/>
              <a:ext cx="7056785" cy="0"/>
            </a:xfrm>
            <a:prstGeom prst="straightConnector1">
              <a:avLst/>
            </a:prstGeom>
            <a:solidFill>
              <a:schemeClr val="accent1"/>
            </a:solidFill>
            <a:ln w="19050" cap="flat" cmpd="sng" algn="ctr">
              <a:solidFill>
                <a:srgbClr val="F6BB0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bwMode="auto">
            <a:xfrm>
              <a:off x="1343519" y="3550442"/>
              <a:ext cx="504056"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2" name="矩形 11"/>
            <p:cNvSpPr/>
            <p:nvPr/>
          </p:nvSpPr>
          <p:spPr bwMode="auto">
            <a:xfrm>
              <a:off x="2135607" y="3550442"/>
              <a:ext cx="432048"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3" name="矩形 12"/>
            <p:cNvSpPr/>
            <p:nvPr/>
          </p:nvSpPr>
          <p:spPr bwMode="auto">
            <a:xfrm>
              <a:off x="2855687" y="3550442"/>
              <a:ext cx="504056"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4" name="矩形 13"/>
            <p:cNvSpPr/>
            <p:nvPr/>
          </p:nvSpPr>
          <p:spPr bwMode="auto">
            <a:xfrm>
              <a:off x="3647775" y="3558826"/>
              <a:ext cx="504056"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5" name="矩形 14"/>
            <p:cNvSpPr/>
            <p:nvPr/>
          </p:nvSpPr>
          <p:spPr bwMode="auto">
            <a:xfrm>
              <a:off x="5231951" y="3550442"/>
              <a:ext cx="594702" cy="440778"/>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6" name="矩形 15"/>
            <p:cNvSpPr/>
            <p:nvPr/>
          </p:nvSpPr>
          <p:spPr bwMode="auto">
            <a:xfrm>
              <a:off x="4403858" y="3550441"/>
              <a:ext cx="650615" cy="440779"/>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7" name="矩形 16"/>
            <p:cNvSpPr/>
            <p:nvPr/>
          </p:nvSpPr>
          <p:spPr bwMode="auto">
            <a:xfrm>
              <a:off x="6024039" y="3534046"/>
              <a:ext cx="504056" cy="42771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8" name="矩形 17"/>
            <p:cNvSpPr/>
            <p:nvPr/>
          </p:nvSpPr>
          <p:spPr bwMode="auto">
            <a:xfrm>
              <a:off x="6744119" y="3534046"/>
              <a:ext cx="504056"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9" name="矩形 18"/>
            <p:cNvSpPr/>
            <p:nvPr/>
          </p:nvSpPr>
          <p:spPr bwMode="auto">
            <a:xfrm>
              <a:off x="7553260" y="3464075"/>
              <a:ext cx="504056" cy="301370"/>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0" name="矩形 19"/>
            <p:cNvSpPr/>
            <p:nvPr/>
          </p:nvSpPr>
          <p:spPr bwMode="auto">
            <a:xfrm>
              <a:off x="7553260" y="3820694"/>
              <a:ext cx="504056"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1" name="矩形 20"/>
            <p:cNvSpPr/>
            <p:nvPr/>
          </p:nvSpPr>
          <p:spPr bwMode="auto">
            <a:xfrm>
              <a:off x="1343519" y="4478162"/>
              <a:ext cx="504056"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2" name="矩形 21"/>
            <p:cNvSpPr/>
            <p:nvPr/>
          </p:nvSpPr>
          <p:spPr bwMode="auto">
            <a:xfrm>
              <a:off x="2135607" y="4478162"/>
              <a:ext cx="432048"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3" name="矩形 22"/>
            <p:cNvSpPr/>
            <p:nvPr/>
          </p:nvSpPr>
          <p:spPr bwMode="auto">
            <a:xfrm>
              <a:off x="2855687" y="4478162"/>
              <a:ext cx="504056"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4" name="矩形 23"/>
            <p:cNvSpPr/>
            <p:nvPr/>
          </p:nvSpPr>
          <p:spPr bwMode="auto">
            <a:xfrm>
              <a:off x="3512651" y="4486546"/>
              <a:ext cx="504056"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5" name="矩形 24"/>
            <p:cNvSpPr/>
            <p:nvPr/>
          </p:nvSpPr>
          <p:spPr bwMode="auto">
            <a:xfrm>
              <a:off x="5194549" y="4479017"/>
              <a:ext cx="671993" cy="533921"/>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6" name="矩形 25"/>
            <p:cNvSpPr/>
            <p:nvPr/>
          </p:nvSpPr>
          <p:spPr bwMode="auto">
            <a:xfrm>
              <a:off x="4151710" y="4465387"/>
              <a:ext cx="722619" cy="584795"/>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7" name="矩形 26"/>
            <p:cNvSpPr/>
            <p:nvPr/>
          </p:nvSpPr>
          <p:spPr bwMode="auto">
            <a:xfrm>
              <a:off x="6024039" y="4461766"/>
              <a:ext cx="504056" cy="469974"/>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8" name="矩形 27"/>
            <p:cNvSpPr/>
            <p:nvPr/>
          </p:nvSpPr>
          <p:spPr bwMode="auto">
            <a:xfrm>
              <a:off x="6762748" y="4468811"/>
              <a:ext cx="504056" cy="288032"/>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9" name="矩形 28"/>
            <p:cNvSpPr/>
            <p:nvPr/>
          </p:nvSpPr>
          <p:spPr bwMode="auto">
            <a:xfrm>
              <a:off x="7535349" y="4474338"/>
              <a:ext cx="504056" cy="275460"/>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30" name="矩形 29"/>
            <p:cNvSpPr/>
            <p:nvPr/>
          </p:nvSpPr>
          <p:spPr bwMode="auto">
            <a:xfrm>
              <a:off x="6753283" y="4832371"/>
              <a:ext cx="579909" cy="376907"/>
            </a:xfrm>
            <a:prstGeom prst="rect">
              <a:avLst/>
            </a:prstGeom>
            <a:solidFill>
              <a:srgbClr val="92D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pic>
          <p:nvPicPr>
            <p:cNvPr id="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538" y="2563347"/>
              <a:ext cx="3429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8850" y="2712415"/>
              <a:ext cx="2571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文字方塊 32"/>
            <p:cNvSpPr txBox="1"/>
            <p:nvPr/>
          </p:nvSpPr>
          <p:spPr>
            <a:xfrm>
              <a:off x="1167117" y="3312605"/>
              <a:ext cx="2376264" cy="246221"/>
            </a:xfrm>
            <a:prstGeom prst="rect">
              <a:avLst/>
            </a:prstGeom>
            <a:noFill/>
          </p:spPr>
          <p:txBody>
            <a:bodyPr wrap="square" rtlCol="0">
              <a:spAutoFit/>
            </a:bodyPr>
            <a:lstStyle/>
            <a:p>
              <a:r>
                <a:rPr lang="en-US" altLang="zh-TW" sz="1000" dirty="0" smtClean="0">
                  <a:solidFill>
                    <a:srgbClr val="00B0F0"/>
                  </a:solidFill>
                </a:rPr>
                <a:t>Downlink signal flow</a:t>
              </a:r>
              <a:endParaRPr lang="zh-TW" altLang="en-US" sz="1000" dirty="0">
                <a:solidFill>
                  <a:srgbClr val="00B0F0"/>
                </a:solidFill>
              </a:endParaRPr>
            </a:p>
          </p:txBody>
        </p:sp>
        <p:sp>
          <p:nvSpPr>
            <p:cNvPr id="34" name="文字方塊 33"/>
            <p:cNvSpPr txBox="1"/>
            <p:nvPr/>
          </p:nvSpPr>
          <p:spPr>
            <a:xfrm>
              <a:off x="7034694" y="4171904"/>
              <a:ext cx="1188132" cy="246221"/>
            </a:xfrm>
            <a:prstGeom prst="rect">
              <a:avLst/>
            </a:prstGeom>
            <a:noFill/>
          </p:spPr>
          <p:txBody>
            <a:bodyPr wrap="square" rtlCol="0">
              <a:spAutoFit/>
            </a:bodyPr>
            <a:lstStyle/>
            <a:p>
              <a:r>
                <a:rPr lang="en-US" altLang="zh-TW" sz="1000" dirty="0" smtClean="0">
                  <a:solidFill>
                    <a:srgbClr val="FFC000"/>
                  </a:solidFill>
                </a:rPr>
                <a:t>Uplink signal flow</a:t>
              </a:r>
              <a:endParaRPr lang="zh-TW" altLang="en-US" sz="1000" dirty="0">
                <a:solidFill>
                  <a:srgbClr val="FFC000"/>
                </a:solidFill>
              </a:endParaRPr>
            </a:p>
          </p:txBody>
        </p:sp>
        <p:cxnSp>
          <p:nvCxnSpPr>
            <p:cNvPr id="35" name="直線接點 34"/>
            <p:cNvCxnSpPr/>
            <p:nvPr/>
          </p:nvCxnSpPr>
          <p:spPr bwMode="auto">
            <a:xfrm>
              <a:off x="5054473" y="2712415"/>
              <a:ext cx="1" cy="723300"/>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線接點 35"/>
            <p:cNvCxnSpPr/>
            <p:nvPr/>
          </p:nvCxnSpPr>
          <p:spPr bwMode="auto">
            <a:xfrm flipH="1">
              <a:off x="4244849" y="3435715"/>
              <a:ext cx="809625" cy="0"/>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線接點 36"/>
            <p:cNvCxnSpPr/>
            <p:nvPr/>
          </p:nvCxnSpPr>
          <p:spPr bwMode="auto">
            <a:xfrm>
              <a:off x="4244849" y="3435715"/>
              <a:ext cx="0" cy="699522"/>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線接點 37"/>
            <p:cNvCxnSpPr/>
            <p:nvPr/>
          </p:nvCxnSpPr>
          <p:spPr bwMode="auto">
            <a:xfrm>
              <a:off x="4244849" y="4135237"/>
              <a:ext cx="809625" cy="0"/>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線接點 38"/>
            <p:cNvCxnSpPr/>
            <p:nvPr/>
          </p:nvCxnSpPr>
          <p:spPr bwMode="auto">
            <a:xfrm>
              <a:off x="5054474" y="4135237"/>
              <a:ext cx="0" cy="927720"/>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線接點 39"/>
            <p:cNvCxnSpPr/>
            <p:nvPr/>
          </p:nvCxnSpPr>
          <p:spPr bwMode="auto">
            <a:xfrm flipH="1">
              <a:off x="8256288" y="2782933"/>
              <a:ext cx="2006" cy="1436486"/>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線接點 40"/>
            <p:cNvCxnSpPr/>
            <p:nvPr/>
          </p:nvCxnSpPr>
          <p:spPr bwMode="auto">
            <a:xfrm flipH="1">
              <a:off x="6638650" y="4219419"/>
              <a:ext cx="1615629" cy="0"/>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線接點 41"/>
            <p:cNvCxnSpPr/>
            <p:nvPr/>
          </p:nvCxnSpPr>
          <p:spPr bwMode="auto">
            <a:xfrm>
              <a:off x="6638650" y="4219571"/>
              <a:ext cx="0" cy="1188739"/>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線單箭頭接點 42"/>
            <p:cNvCxnSpPr/>
            <p:nvPr/>
          </p:nvCxnSpPr>
          <p:spPr bwMode="auto">
            <a:xfrm>
              <a:off x="1046874" y="3690373"/>
              <a:ext cx="305258"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線單箭頭接點 43"/>
            <p:cNvCxnSpPr/>
            <p:nvPr/>
          </p:nvCxnSpPr>
          <p:spPr bwMode="auto">
            <a:xfrm>
              <a:off x="1847575" y="3702842"/>
              <a:ext cx="305258"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文字方塊 44"/>
            <p:cNvSpPr txBox="1"/>
            <p:nvPr/>
          </p:nvSpPr>
          <p:spPr>
            <a:xfrm>
              <a:off x="1220159" y="3579042"/>
              <a:ext cx="792088" cy="230832"/>
            </a:xfrm>
            <a:prstGeom prst="rect">
              <a:avLst/>
            </a:prstGeom>
            <a:noFill/>
          </p:spPr>
          <p:txBody>
            <a:bodyPr wrap="square" rtlCol="0">
              <a:spAutoFit/>
            </a:bodyPr>
            <a:lstStyle/>
            <a:p>
              <a:pPr algn="ctr"/>
              <a:r>
                <a:rPr lang="en-US" altLang="zh-TW" sz="900" dirty="0" smtClean="0"/>
                <a:t>PDCP</a:t>
              </a:r>
              <a:endParaRPr lang="zh-TW" altLang="en-US" sz="900" dirty="0"/>
            </a:p>
          </p:txBody>
        </p:sp>
        <p:sp>
          <p:nvSpPr>
            <p:cNvPr id="46" name="文字方塊 45"/>
            <p:cNvSpPr txBox="1"/>
            <p:nvPr/>
          </p:nvSpPr>
          <p:spPr>
            <a:xfrm>
              <a:off x="1208116" y="4535362"/>
              <a:ext cx="792088" cy="230832"/>
            </a:xfrm>
            <a:prstGeom prst="rect">
              <a:avLst/>
            </a:prstGeom>
            <a:noFill/>
          </p:spPr>
          <p:txBody>
            <a:bodyPr wrap="square" rtlCol="0">
              <a:spAutoFit/>
            </a:bodyPr>
            <a:lstStyle/>
            <a:p>
              <a:pPr algn="ctr"/>
              <a:r>
                <a:rPr lang="en-US" altLang="zh-TW" sz="900" dirty="0" smtClean="0"/>
                <a:t>PDCP</a:t>
              </a:r>
              <a:endParaRPr lang="zh-TW" altLang="en-US" sz="900" dirty="0"/>
            </a:p>
          </p:txBody>
        </p:sp>
        <p:sp>
          <p:nvSpPr>
            <p:cNvPr id="47" name="文字方塊 46"/>
            <p:cNvSpPr txBox="1"/>
            <p:nvPr/>
          </p:nvSpPr>
          <p:spPr>
            <a:xfrm>
              <a:off x="1955587" y="3587426"/>
              <a:ext cx="792088" cy="230832"/>
            </a:xfrm>
            <a:prstGeom prst="rect">
              <a:avLst/>
            </a:prstGeom>
            <a:noFill/>
          </p:spPr>
          <p:txBody>
            <a:bodyPr wrap="square" rtlCol="0">
              <a:spAutoFit/>
            </a:bodyPr>
            <a:lstStyle/>
            <a:p>
              <a:pPr algn="ctr"/>
              <a:r>
                <a:rPr lang="en-US" altLang="zh-TW" sz="900" dirty="0" smtClean="0"/>
                <a:t>RLC</a:t>
              </a:r>
              <a:endParaRPr lang="zh-TW" altLang="en-US" sz="900" dirty="0"/>
            </a:p>
          </p:txBody>
        </p:sp>
        <p:sp>
          <p:nvSpPr>
            <p:cNvPr id="48" name="文字方塊 47"/>
            <p:cNvSpPr txBox="1"/>
            <p:nvPr/>
          </p:nvSpPr>
          <p:spPr>
            <a:xfrm>
              <a:off x="1955587" y="4526953"/>
              <a:ext cx="792088" cy="230832"/>
            </a:xfrm>
            <a:prstGeom prst="rect">
              <a:avLst/>
            </a:prstGeom>
            <a:noFill/>
          </p:spPr>
          <p:txBody>
            <a:bodyPr wrap="square" rtlCol="0">
              <a:spAutoFit/>
            </a:bodyPr>
            <a:lstStyle/>
            <a:p>
              <a:pPr algn="ctr"/>
              <a:r>
                <a:rPr lang="en-US" altLang="zh-TW" sz="900" dirty="0" smtClean="0"/>
                <a:t>RLC</a:t>
              </a:r>
              <a:endParaRPr lang="zh-TW" altLang="en-US" sz="900" dirty="0"/>
            </a:p>
          </p:txBody>
        </p:sp>
        <p:sp>
          <p:nvSpPr>
            <p:cNvPr id="49" name="文字方塊 48"/>
            <p:cNvSpPr txBox="1"/>
            <p:nvPr/>
          </p:nvSpPr>
          <p:spPr>
            <a:xfrm>
              <a:off x="2711671" y="3570658"/>
              <a:ext cx="792088" cy="230832"/>
            </a:xfrm>
            <a:prstGeom prst="rect">
              <a:avLst/>
            </a:prstGeom>
            <a:noFill/>
          </p:spPr>
          <p:txBody>
            <a:bodyPr wrap="square" rtlCol="0">
              <a:spAutoFit/>
            </a:bodyPr>
            <a:lstStyle/>
            <a:p>
              <a:pPr algn="ctr"/>
              <a:r>
                <a:rPr lang="en-US" altLang="zh-TW" sz="900" dirty="0" smtClean="0"/>
                <a:t>MAC</a:t>
              </a:r>
              <a:endParaRPr lang="zh-TW" altLang="en-US" sz="900" dirty="0"/>
            </a:p>
          </p:txBody>
        </p:sp>
        <p:sp>
          <p:nvSpPr>
            <p:cNvPr id="50" name="文字方塊 49"/>
            <p:cNvSpPr txBox="1"/>
            <p:nvPr/>
          </p:nvSpPr>
          <p:spPr>
            <a:xfrm>
              <a:off x="2898070" y="4510961"/>
              <a:ext cx="437075" cy="230832"/>
            </a:xfrm>
            <a:prstGeom prst="rect">
              <a:avLst/>
            </a:prstGeom>
            <a:noFill/>
          </p:spPr>
          <p:txBody>
            <a:bodyPr wrap="square" rtlCol="0">
              <a:spAutoFit/>
            </a:bodyPr>
            <a:lstStyle/>
            <a:p>
              <a:pPr algn="ctr"/>
              <a:r>
                <a:rPr lang="en-US" altLang="zh-TW" sz="900" dirty="0" smtClean="0"/>
                <a:t>MAC</a:t>
              </a:r>
              <a:endParaRPr lang="zh-TW" altLang="en-US" sz="900" dirty="0"/>
            </a:p>
          </p:txBody>
        </p:sp>
        <p:sp>
          <p:nvSpPr>
            <p:cNvPr id="51" name="文字方塊 50"/>
            <p:cNvSpPr txBox="1"/>
            <p:nvPr/>
          </p:nvSpPr>
          <p:spPr>
            <a:xfrm>
              <a:off x="3368635" y="4509813"/>
              <a:ext cx="792088" cy="230832"/>
            </a:xfrm>
            <a:prstGeom prst="rect">
              <a:avLst/>
            </a:prstGeom>
            <a:noFill/>
          </p:spPr>
          <p:txBody>
            <a:bodyPr wrap="square" rtlCol="0">
              <a:spAutoFit/>
            </a:bodyPr>
            <a:lstStyle/>
            <a:p>
              <a:pPr algn="ctr"/>
              <a:r>
                <a:rPr lang="en-US" altLang="zh-TW" sz="900" dirty="0" smtClean="0"/>
                <a:t>FEC</a:t>
              </a:r>
              <a:r>
                <a:rPr lang="en-US" altLang="zh-TW" sz="1100" baseline="30000" dirty="0" smtClean="0"/>
                <a:t>-1</a:t>
              </a:r>
              <a:endParaRPr lang="zh-TW" altLang="en-US" sz="1100" baseline="30000" dirty="0"/>
            </a:p>
          </p:txBody>
        </p:sp>
        <p:sp>
          <p:nvSpPr>
            <p:cNvPr id="52" name="文字方塊 51"/>
            <p:cNvSpPr txBox="1"/>
            <p:nvPr/>
          </p:nvSpPr>
          <p:spPr>
            <a:xfrm>
              <a:off x="3512651" y="3570658"/>
              <a:ext cx="792088" cy="230832"/>
            </a:xfrm>
            <a:prstGeom prst="rect">
              <a:avLst/>
            </a:prstGeom>
            <a:noFill/>
          </p:spPr>
          <p:txBody>
            <a:bodyPr wrap="square" rtlCol="0">
              <a:spAutoFit/>
            </a:bodyPr>
            <a:lstStyle/>
            <a:p>
              <a:pPr algn="ctr"/>
              <a:r>
                <a:rPr lang="en-US" altLang="zh-TW" sz="900" dirty="0" smtClean="0"/>
                <a:t>FEC</a:t>
              </a:r>
              <a:endParaRPr lang="zh-TW" altLang="en-US" sz="800" dirty="0"/>
            </a:p>
          </p:txBody>
        </p:sp>
        <p:sp>
          <p:nvSpPr>
            <p:cNvPr id="53" name="文字方塊 52"/>
            <p:cNvSpPr txBox="1"/>
            <p:nvPr/>
          </p:nvSpPr>
          <p:spPr>
            <a:xfrm>
              <a:off x="4009085" y="3516914"/>
              <a:ext cx="1440160" cy="507831"/>
            </a:xfrm>
            <a:prstGeom prst="rect">
              <a:avLst/>
            </a:prstGeom>
            <a:noFill/>
          </p:spPr>
          <p:txBody>
            <a:bodyPr wrap="square" rtlCol="0">
              <a:spAutoFit/>
            </a:bodyPr>
            <a:lstStyle/>
            <a:p>
              <a:pPr algn="ctr"/>
              <a:r>
                <a:rPr lang="en-US" altLang="zh-TW" sz="900" dirty="0" smtClean="0"/>
                <a:t>QAM +</a:t>
              </a:r>
            </a:p>
            <a:p>
              <a:pPr algn="ctr"/>
              <a:r>
                <a:rPr lang="en-US" altLang="zh-TW" sz="900" dirty="0"/>
                <a:t>m</a:t>
              </a:r>
              <a:r>
                <a:rPr lang="en-US" altLang="zh-TW" sz="900" dirty="0" smtClean="0"/>
                <a:t>ulti-ant.</a:t>
              </a:r>
            </a:p>
            <a:p>
              <a:pPr algn="ctr"/>
              <a:r>
                <a:rPr lang="en-US" altLang="zh-TW" sz="900" dirty="0" smtClean="0"/>
                <a:t>mapping</a:t>
              </a:r>
              <a:endParaRPr lang="zh-TW" altLang="en-US" sz="900" dirty="0"/>
            </a:p>
          </p:txBody>
        </p:sp>
        <p:sp>
          <p:nvSpPr>
            <p:cNvPr id="54" name="文字方塊 53"/>
            <p:cNvSpPr txBox="1"/>
            <p:nvPr/>
          </p:nvSpPr>
          <p:spPr>
            <a:xfrm>
              <a:off x="5180488" y="3592426"/>
              <a:ext cx="685349" cy="369332"/>
            </a:xfrm>
            <a:prstGeom prst="rect">
              <a:avLst/>
            </a:prstGeom>
            <a:noFill/>
          </p:spPr>
          <p:txBody>
            <a:bodyPr wrap="square" rtlCol="0">
              <a:spAutoFit/>
            </a:bodyPr>
            <a:lstStyle/>
            <a:p>
              <a:r>
                <a:rPr lang="en-US" altLang="zh-TW" sz="900" dirty="0" smtClean="0"/>
                <a:t>Resource</a:t>
              </a:r>
            </a:p>
            <a:p>
              <a:r>
                <a:rPr lang="en-US" altLang="zh-TW" sz="900" dirty="0" smtClean="0"/>
                <a:t>mapping</a:t>
              </a:r>
              <a:endParaRPr lang="zh-TW" altLang="en-US" sz="900" dirty="0"/>
            </a:p>
          </p:txBody>
        </p:sp>
        <p:sp>
          <p:nvSpPr>
            <p:cNvPr id="55" name="文字方塊 54"/>
            <p:cNvSpPr txBox="1"/>
            <p:nvPr/>
          </p:nvSpPr>
          <p:spPr>
            <a:xfrm>
              <a:off x="6012160" y="3501008"/>
              <a:ext cx="555928" cy="507831"/>
            </a:xfrm>
            <a:prstGeom prst="rect">
              <a:avLst/>
            </a:prstGeom>
            <a:noFill/>
          </p:spPr>
          <p:txBody>
            <a:bodyPr wrap="square" rtlCol="0">
              <a:spAutoFit/>
            </a:bodyPr>
            <a:lstStyle/>
            <a:p>
              <a:pPr algn="ctr"/>
              <a:r>
                <a:rPr lang="en-US" altLang="zh-TW" sz="900" dirty="0"/>
                <a:t>I</a:t>
              </a:r>
              <a:r>
                <a:rPr lang="en-US" altLang="zh-TW" sz="900" dirty="0" smtClean="0"/>
                <a:t>FFT</a:t>
              </a:r>
            </a:p>
            <a:p>
              <a:pPr algn="ctr"/>
              <a:r>
                <a:rPr lang="en-US" altLang="zh-TW" sz="900" dirty="0" smtClean="0"/>
                <a:t>+</a:t>
              </a:r>
            </a:p>
            <a:p>
              <a:pPr algn="ctr"/>
              <a:r>
                <a:rPr lang="en-US" altLang="zh-TW" sz="900" dirty="0" smtClean="0"/>
                <a:t>CP in</a:t>
              </a:r>
            </a:p>
          </p:txBody>
        </p:sp>
        <p:sp>
          <p:nvSpPr>
            <p:cNvPr id="56" name="文字方塊 55"/>
            <p:cNvSpPr txBox="1"/>
            <p:nvPr/>
          </p:nvSpPr>
          <p:spPr>
            <a:xfrm>
              <a:off x="6680879" y="3563500"/>
              <a:ext cx="655762" cy="230832"/>
            </a:xfrm>
            <a:prstGeom prst="rect">
              <a:avLst/>
            </a:prstGeom>
            <a:noFill/>
          </p:spPr>
          <p:txBody>
            <a:bodyPr wrap="square" rtlCol="0">
              <a:spAutoFit/>
            </a:bodyPr>
            <a:lstStyle/>
            <a:p>
              <a:pPr algn="ctr"/>
              <a:r>
                <a:rPr lang="en-US" altLang="zh-TW" sz="900" dirty="0" smtClean="0"/>
                <a:t>P/S</a:t>
              </a:r>
              <a:endParaRPr lang="zh-TW" altLang="en-US" sz="900" dirty="0"/>
            </a:p>
          </p:txBody>
        </p:sp>
        <p:sp>
          <p:nvSpPr>
            <p:cNvPr id="57" name="文字方塊 56"/>
            <p:cNvSpPr txBox="1"/>
            <p:nvPr/>
          </p:nvSpPr>
          <p:spPr>
            <a:xfrm>
              <a:off x="7477445" y="3501134"/>
              <a:ext cx="928371" cy="230832"/>
            </a:xfrm>
            <a:prstGeom prst="rect">
              <a:avLst/>
            </a:prstGeom>
            <a:noFill/>
          </p:spPr>
          <p:txBody>
            <a:bodyPr wrap="square" rtlCol="0">
              <a:spAutoFit/>
            </a:bodyPr>
            <a:lstStyle/>
            <a:p>
              <a:r>
                <a:rPr lang="en-US" altLang="zh-TW" sz="900" dirty="0" smtClean="0"/>
                <a:t>BB to RF</a:t>
              </a:r>
              <a:endParaRPr lang="zh-TW" altLang="en-US" sz="900" dirty="0"/>
            </a:p>
          </p:txBody>
        </p:sp>
        <p:sp>
          <p:nvSpPr>
            <p:cNvPr id="58" name="文字方塊 57"/>
            <p:cNvSpPr txBox="1"/>
            <p:nvPr/>
          </p:nvSpPr>
          <p:spPr>
            <a:xfrm>
              <a:off x="7524328" y="3777625"/>
              <a:ext cx="601771" cy="369332"/>
            </a:xfrm>
            <a:prstGeom prst="rect">
              <a:avLst/>
            </a:prstGeom>
            <a:noFill/>
          </p:spPr>
          <p:txBody>
            <a:bodyPr wrap="square" rtlCol="0">
              <a:spAutoFit/>
            </a:bodyPr>
            <a:lstStyle/>
            <a:p>
              <a:pPr algn="ctr"/>
              <a:r>
                <a:rPr lang="en-US" altLang="zh-TW" sz="900" dirty="0"/>
                <a:t>e</a:t>
              </a:r>
              <a:r>
                <a:rPr lang="en-US" altLang="zh-TW" sz="900" dirty="0" smtClean="0"/>
                <a:t>ncode </a:t>
              </a:r>
            </a:p>
            <a:p>
              <a:pPr algn="ctr"/>
              <a:r>
                <a:rPr lang="en-US" altLang="zh-TW" sz="900" dirty="0" smtClean="0"/>
                <a:t>to CPRI</a:t>
              </a:r>
              <a:endParaRPr lang="zh-TW" altLang="en-US" sz="900" dirty="0"/>
            </a:p>
          </p:txBody>
        </p:sp>
        <p:cxnSp>
          <p:nvCxnSpPr>
            <p:cNvPr id="59" name="直線單箭頭接點 58"/>
            <p:cNvCxnSpPr/>
            <p:nvPr/>
          </p:nvCxnSpPr>
          <p:spPr bwMode="auto">
            <a:xfrm>
              <a:off x="2567655" y="3705099"/>
              <a:ext cx="305258"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線單箭頭接點 59"/>
            <p:cNvCxnSpPr/>
            <p:nvPr/>
          </p:nvCxnSpPr>
          <p:spPr bwMode="auto">
            <a:xfrm>
              <a:off x="3360022" y="3694458"/>
              <a:ext cx="305258"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線單箭頭接點 60"/>
            <p:cNvCxnSpPr/>
            <p:nvPr/>
          </p:nvCxnSpPr>
          <p:spPr bwMode="auto">
            <a:xfrm>
              <a:off x="4160018" y="3702818"/>
              <a:ext cx="250236" cy="24"/>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線單箭頭接點 61"/>
            <p:cNvCxnSpPr/>
            <p:nvPr/>
          </p:nvCxnSpPr>
          <p:spPr bwMode="auto">
            <a:xfrm>
              <a:off x="5032892" y="3767259"/>
              <a:ext cx="199059"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線單箭頭接點 62"/>
            <p:cNvCxnSpPr/>
            <p:nvPr/>
          </p:nvCxnSpPr>
          <p:spPr bwMode="auto">
            <a:xfrm>
              <a:off x="5826653" y="3765445"/>
              <a:ext cx="234491"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線單箭頭接點 63"/>
            <p:cNvCxnSpPr/>
            <p:nvPr/>
          </p:nvCxnSpPr>
          <p:spPr bwMode="auto">
            <a:xfrm>
              <a:off x="6528095" y="3702818"/>
              <a:ext cx="234491"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線單箭頭接點 64"/>
            <p:cNvCxnSpPr/>
            <p:nvPr/>
          </p:nvCxnSpPr>
          <p:spPr bwMode="auto">
            <a:xfrm>
              <a:off x="7257340" y="3702842"/>
              <a:ext cx="305258"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線單箭頭接點 65"/>
            <p:cNvCxnSpPr/>
            <p:nvPr/>
          </p:nvCxnSpPr>
          <p:spPr bwMode="auto">
            <a:xfrm>
              <a:off x="7311816" y="3702818"/>
              <a:ext cx="0" cy="266524"/>
            </a:xfrm>
            <a:prstGeom prst="straightConnector1">
              <a:avLst/>
            </a:prstGeom>
            <a:solidFill>
              <a:schemeClr val="accent1"/>
            </a:solidFill>
            <a:ln w="1905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線單箭頭接點 66"/>
            <p:cNvCxnSpPr/>
            <p:nvPr/>
          </p:nvCxnSpPr>
          <p:spPr bwMode="auto">
            <a:xfrm flipV="1">
              <a:off x="7308304" y="3964710"/>
              <a:ext cx="253934" cy="1376"/>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線單箭頭接點 67"/>
            <p:cNvCxnSpPr/>
            <p:nvPr/>
          </p:nvCxnSpPr>
          <p:spPr bwMode="auto">
            <a:xfrm>
              <a:off x="8051686" y="3645024"/>
              <a:ext cx="305258"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線單箭頭接點 68"/>
            <p:cNvCxnSpPr/>
            <p:nvPr/>
          </p:nvCxnSpPr>
          <p:spPr bwMode="auto">
            <a:xfrm>
              <a:off x="8070197" y="3964781"/>
              <a:ext cx="305258"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線單箭頭接點 69"/>
            <p:cNvCxnSpPr>
              <a:stCxn id="29" idx="1"/>
              <a:endCxn id="28" idx="3"/>
            </p:cNvCxnSpPr>
            <p:nvPr/>
          </p:nvCxnSpPr>
          <p:spPr bwMode="auto">
            <a:xfrm flipH="1">
              <a:off x="7266804" y="4612068"/>
              <a:ext cx="268545" cy="759"/>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線單箭頭接點 70"/>
            <p:cNvCxnSpPr/>
            <p:nvPr/>
          </p:nvCxnSpPr>
          <p:spPr bwMode="auto">
            <a:xfrm flipH="1" flipV="1">
              <a:off x="4880696" y="4605731"/>
              <a:ext cx="317795" cy="5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文字方塊 71"/>
            <p:cNvSpPr txBox="1"/>
            <p:nvPr/>
          </p:nvSpPr>
          <p:spPr>
            <a:xfrm>
              <a:off x="4152065" y="4464733"/>
              <a:ext cx="780002" cy="584775"/>
            </a:xfrm>
            <a:prstGeom prst="rect">
              <a:avLst/>
            </a:prstGeom>
            <a:noFill/>
          </p:spPr>
          <p:txBody>
            <a:bodyPr wrap="square" rtlCol="0">
              <a:spAutoFit/>
            </a:bodyPr>
            <a:lstStyle/>
            <a:p>
              <a:r>
                <a:rPr lang="en-US" altLang="zh-TW" sz="800" dirty="0" smtClean="0"/>
                <a:t>CE + QAM</a:t>
              </a:r>
              <a:r>
                <a:rPr lang="en-US" altLang="zh-TW" sz="800" baseline="30000" dirty="0" smtClean="0"/>
                <a:t>-1</a:t>
              </a:r>
            </a:p>
            <a:p>
              <a:r>
                <a:rPr lang="en-US" altLang="zh-TW" sz="800" dirty="0" smtClean="0"/>
                <a:t>+ multi-ant.</a:t>
              </a:r>
            </a:p>
            <a:p>
              <a:r>
                <a:rPr lang="en-US" altLang="zh-TW" sz="800" dirty="0" smtClean="0"/>
                <a:t>processing</a:t>
              </a:r>
            </a:p>
            <a:p>
              <a:r>
                <a:rPr lang="en-US" altLang="zh-TW" sz="800" dirty="0" smtClean="0"/>
                <a:t>(e.g. MMSE)</a:t>
              </a:r>
              <a:endParaRPr lang="zh-TW" altLang="en-US" sz="800" dirty="0"/>
            </a:p>
          </p:txBody>
        </p:sp>
        <p:cxnSp>
          <p:nvCxnSpPr>
            <p:cNvPr id="73" name="直線單箭頭接點 72"/>
            <p:cNvCxnSpPr/>
            <p:nvPr/>
          </p:nvCxnSpPr>
          <p:spPr bwMode="auto">
            <a:xfrm flipH="1">
              <a:off x="1856467" y="4629214"/>
              <a:ext cx="282984" cy="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線單箭頭接點 73"/>
            <p:cNvCxnSpPr>
              <a:stCxn id="23" idx="1"/>
            </p:cNvCxnSpPr>
            <p:nvPr/>
          </p:nvCxnSpPr>
          <p:spPr bwMode="auto">
            <a:xfrm flipH="1">
              <a:off x="2567656" y="4622178"/>
              <a:ext cx="288031" cy="241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文字方塊 74"/>
            <p:cNvSpPr txBox="1"/>
            <p:nvPr/>
          </p:nvSpPr>
          <p:spPr>
            <a:xfrm>
              <a:off x="5150788" y="4573119"/>
              <a:ext cx="790744" cy="369332"/>
            </a:xfrm>
            <a:prstGeom prst="rect">
              <a:avLst/>
            </a:prstGeom>
            <a:noFill/>
          </p:spPr>
          <p:txBody>
            <a:bodyPr wrap="square" rtlCol="0">
              <a:spAutoFit/>
            </a:bodyPr>
            <a:lstStyle/>
            <a:p>
              <a:r>
                <a:rPr lang="en-US" altLang="zh-TW" sz="900" dirty="0" smtClean="0"/>
                <a:t>Resource</a:t>
              </a:r>
            </a:p>
            <a:p>
              <a:r>
                <a:rPr lang="en-US" altLang="zh-TW" sz="900" dirty="0" smtClean="0"/>
                <a:t>demapping</a:t>
              </a:r>
              <a:endParaRPr lang="zh-TW" altLang="en-US" sz="900" dirty="0"/>
            </a:p>
          </p:txBody>
        </p:sp>
        <p:sp>
          <p:nvSpPr>
            <p:cNvPr id="76" name="文字方塊 75"/>
            <p:cNvSpPr txBox="1"/>
            <p:nvPr/>
          </p:nvSpPr>
          <p:spPr>
            <a:xfrm>
              <a:off x="6857184" y="4504326"/>
              <a:ext cx="372399" cy="230832"/>
            </a:xfrm>
            <a:prstGeom prst="rect">
              <a:avLst/>
            </a:prstGeom>
            <a:noFill/>
          </p:spPr>
          <p:txBody>
            <a:bodyPr wrap="square" rtlCol="0">
              <a:spAutoFit/>
            </a:bodyPr>
            <a:lstStyle/>
            <a:p>
              <a:pPr algn="ctr"/>
              <a:r>
                <a:rPr lang="en-US" altLang="zh-TW" sz="900" dirty="0" smtClean="0"/>
                <a:t>S/P</a:t>
              </a:r>
              <a:endParaRPr lang="zh-TW" altLang="en-US" sz="900" dirty="0"/>
            </a:p>
          </p:txBody>
        </p:sp>
        <p:cxnSp>
          <p:nvCxnSpPr>
            <p:cNvPr id="77" name="直線單箭頭接點 76"/>
            <p:cNvCxnSpPr/>
            <p:nvPr/>
          </p:nvCxnSpPr>
          <p:spPr bwMode="auto">
            <a:xfrm flipH="1" flipV="1">
              <a:off x="6517811" y="4610472"/>
              <a:ext cx="245984" cy="471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文字方塊 77"/>
            <p:cNvSpPr txBox="1"/>
            <p:nvPr/>
          </p:nvSpPr>
          <p:spPr>
            <a:xfrm>
              <a:off x="7461328" y="4510387"/>
              <a:ext cx="928371" cy="230832"/>
            </a:xfrm>
            <a:prstGeom prst="rect">
              <a:avLst/>
            </a:prstGeom>
            <a:noFill/>
          </p:spPr>
          <p:txBody>
            <a:bodyPr wrap="square" rtlCol="0">
              <a:spAutoFit/>
            </a:bodyPr>
            <a:lstStyle/>
            <a:p>
              <a:r>
                <a:rPr lang="en-US" altLang="zh-TW" sz="900" dirty="0" smtClean="0"/>
                <a:t>RF to BB</a:t>
              </a:r>
              <a:endParaRPr lang="zh-TW" altLang="en-US" sz="900" dirty="0"/>
            </a:p>
          </p:txBody>
        </p:sp>
        <p:sp>
          <p:nvSpPr>
            <p:cNvPr id="79" name="文字方塊 78"/>
            <p:cNvSpPr txBox="1"/>
            <p:nvPr/>
          </p:nvSpPr>
          <p:spPr>
            <a:xfrm>
              <a:off x="6750730" y="4836106"/>
              <a:ext cx="588031" cy="369332"/>
            </a:xfrm>
            <a:prstGeom prst="rect">
              <a:avLst/>
            </a:prstGeom>
            <a:noFill/>
          </p:spPr>
          <p:txBody>
            <a:bodyPr wrap="square" rtlCol="0">
              <a:spAutoFit/>
            </a:bodyPr>
            <a:lstStyle/>
            <a:p>
              <a:r>
                <a:rPr lang="en-US" altLang="zh-TW" sz="900" dirty="0"/>
                <a:t>e</a:t>
              </a:r>
              <a:r>
                <a:rPr lang="en-US" altLang="zh-TW" sz="900" dirty="0" smtClean="0"/>
                <a:t>ncode </a:t>
              </a:r>
            </a:p>
            <a:p>
              <a:r>
                <a:rPr lang="en-US" altLang="zh-TW" sz="900" dirty="0" smtClean="0"/>
                <a:t>to CPRI</a:t>
              </a:r>
              <a:endParaRPr lang="zh-TW" altLang="en-US" sz="900" dirty="0"/>
            </a:p>
          </p:txBody>
        </p:sp>
        <p:sp>
          <p:nvSpPr>
            <p:cNvPr id="80" name="文字方塊 79"/>
            <p:cNvSpPr txBox="1"/>
            <p:nvPr/>
          </p:nvSpPr>
          <p:spPr>
            <a:xfrm>
              <a:off x="5997495" y="4441453"/>
              <a:ext cx="546861" cy="507831"/>
            </a:xfrm>
            <a:prstGeom prst="rect">
              <a:avLst/>
            </a:prstGeom>
            <a:noFill/>
          </p:spPr>
          <p:txBody>
            <a:bodyPr wrap="square" rtlCol="0">
              <a:spAutoFit/>
            </a:bodyPr>
            <a:lstStyle/>
            <a:p>
              <a:pPr algn="ctr"/>
              <a:r>
                <a:rPr lang="en-US" altLang="zh-TW" sz="900" dirty="0" smtClean="0"/>
                <a:t>CP out</a:t>
              </a:r>
            </a:p>
            <a:p>
              <a:pPr algn="ctr"/>
              <a:r>
                <a:rPr lang="en-US" altLang="zh-TW" sz="900" dirty="0" smtClean="0"/>
                <a:t>+</a:t>
              </a:r>
            </a:p>
            <a:p>
              <a:pPr algn="ctr"/>
              <a:r>
                <a:rPr lang="en-US" altLang="zh-TW" sz="900" dirty="0" smtClean="0"/>
                <a:t>FFT</a:t>
              </a:r>
            </a:p>
          </p:txBody>
        </p:sp>
        <p:cxnSp>
          <p:nvCxnSpPr>
            <p:cNvPr id="81" name="直線單箭頭接點 80"/>
            <p:cNvCxnSpPr/>
            <p:nvPr/>
          </p:nvCxnSpPr>
          <p:spPr bwMode="auto">
            <a:xfrm flipH="1">
              <a:off x="8034975" y="4609500"/>
              <a:ext cx="350068" cy="245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線接點 81"/>
            <p:cNvCxnSpPr/>
            <p:nvPr/>
          </p:nvCxnSpPr>
          <p:spPr bwMode="auto">
            <a:xfrm>
              <a:off x="5054474" y="3435715"/>
              <a:ext cx="887058" cy="0"/>
            </a:xfrm>
            <a:prstGeom prst="line">
              <a:avLst/>
            </a:prstGeom>
            <a:solidFill>
              <a:schemeClr val="accent1"/>
            </a:solidFill>
            <a:ln w="15875" cap="flat" cmpd="sng" algn="ctr">
              <a:solidFill>
                <a:schemeClr val="tx1"/>
              </a:solidFill>
              <a:prstDash val="dash"/>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線接點 82"/>
            <p:cNvCxnSpPr/>
            <p:nvPr/>
          </p:nvCxnSpPr>
          <p:spPr bwMode="auto">
            <a:xfrm>
              <a:off x="5936126" y="3435715"/>
              <a:ext cx="4026" cy="699522"/>
            </a:xfrm>
            <a:prstGeom prst="line">
              <a:avLst/>
            </a:prstGeom>
            <a:solidFill>
              <a:schemeClr val="accent1"/>
            </a:solidFill>
            <a:ln w="19050" cap="flat" cmpd="sng" algn="ctr">
              <a:solidFill>
                <a:schemeClr val="tx1"/>
              </a:solidFill>
              <a:prstDash val="dash"/>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線接點 83"/>
            <p:cNvCxnSpPr/>
            <p:nvPr/>
          </p:nvCxnSpPr>
          <p:spPr bwMode="auto">
            <a:xfrm>
              <a:off x="5054474" y="4135237"/>
              <a:ext cx="887058" cy="0"/>
            </a:xfrm>
            <a:prstGeom prst="line">
              <a:avLst/>
            </a:prstGeom>
            <a:solidFill>
              <a:schemeClr val="accent1"/>
            </a:solidFill>
            <a:ln w="19050" cap="flat" cmpd="sng" algn="ctr">
              <a:solidFill>
                <a:schemeClr val="tx1"/>
              </a:solidFill>
              <a:prstDash val="dash"/>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文字方塊 84"/>
            <p:cNvSpPr txBox="1"/>
            <p:nvPr/>
          </p:nvSpPr>
          <p:spPr>
            <a:xfrm>
              <a:off x="2270609" y="3836936"/>
              <a:ext cx="899349" cy="507831"/>
            </a:xfrm>
            <a:prstGeom prst="rect">
              <a:avLst/>
            </a:prstGeom>
            <a:noFill/>
          </p:spPr>
          <p:txBody>
            <a:bodyPr wrap="square" rtlCol="0">
              <a:spAutoFit/>
            </a:bodyPr>
            <a:lstStyle/>
            <a:p>
              <a:pPr algn="ctr"/>
              <a:r>
                <a:rPr lang="en-US" altLang="zh-TW" sz="900" dirty="0" smtClean="0">
                  <a:solidFill>
                    <a:srgbClr val="339933"/>
                  </a:solidFill>
                </a:rPr>
                <a:t>Scheduler,</a:t>
              </a:r>
            </a:p>
            <a:p>
              <a:pPr algn="ctr"/>
              <a:r>
                <a:rPr lang="en-US" altLang="zh-TW" sz="900" dirty="0">
                  <a:solidFill>
                    <a:srgbClr val="339933"/>
                  </a:solidFill>
                </a:rPr>
                <a:t>t</a:t>
              </a:r>
              <a:r>
                <a:rPr lang="en-US" altLang="zh-TW" sz="900" dirty="0" smtClean="0">
                  <a:solidFill>
                    <a:srgbClr val="339933"/>
                  </a:solidFill>
                </a:rPr>
                <a:t>ight</a:t>
              </a:r>
            </a:p>
            <a:p>
              <a:pPr algn="ctr"/>
              <a:r>
                <a:rPr lang="en-US" altLang="zh-TW" sz="900" dirty="0" smtClean="0">
                  <a:solidFill>
                    <a:srgbClr val="339933"/>
                  </a:solidFill>
                </a:rPr>
                <a:t>interaction</a:t>
              </a:r>
              <a:endParaRPr lang="zh-TW" altLang="en-US" sz="900" dirty="0">
                <a:solidFill>
                  <a:srgbClr val="339933"/>
                </a:solidFill>
              </a:endParaRPr>
            </a:p>
          </p:txBody>
        </p:sp>
        <p:sp>
          <p:nvSpPr>
            <p:cNvPr id="86" name="向右箭號 85"/>
            <p:cNvSpPr/>
            <p:nvPr/>
          </p:nvSpPr>
          <p:spPr bwMode="auto">
            <a:xfrm rot="10800000">
              <a:off x="1668095" y="5079762"/>
              <a:ext cx="1660505" cy="432048"/>
            </a:xfrm>
            <a:prstGeom prst="rightArrow">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87" name="文字方塊 86"/>
            <p:cNvSpPr txBox="1"/>
            <p:nvPr/>
          </p:nvSpPr>
          <p:spPr>
            <a:xfrm>
              <a:off x="1788977" y="5173663"/>
              <a:ext cx="1781575" cy="230832"/>
            </a:xfrm>
            <a:prstGeom prst="rect">
              <a:avLst/>
            </a:prstGeom>
            <a:noFill/>
          </p:spPr>
          <p:txBody>
            <a:bodyPr wrap="square" rtlCol="0">
              <a:spAutoFit/>
            </a:bodyPr>
            <a:lstStyle/>
            <a:p>
              <a:r>
                <a:rPr lang="en-US" altLang="zh-TW" sz="900" dirty="0" smtClean="0"/>
                <a:t>Layer 2 (MAC) and above</a:t>
              </a:r>
              <a:endParaRPr lang="zh-TW" altLang="en-US" sz="900" dirty="0"/>
            </a:p>
          </p:txBody>
        </p:sp>
        <p:sp>
          <p:nvSpPr>
            <p:cNvPr id="88" name="向右箭號 87"/>
            <p:cNvSpPr/>
            <p:nvPr/>
          </p:nvSpPr>
          <p:spPr bwMode="auto">
            <a:xfrm>
              <a:off x="3532293" y="5077765"/>
              <a:ext cx="1660505" cy="432048"/>
            </a:xfrm>
            <a:prstGeom prst="rightArrow">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89" name="文字方塊 88"/>
            <p:cNvSpPr txBox="1"/>
            <p:nvPr/>
          </p:nvSpPr>
          <p:spPr>
            <a:xfrm>
              <a:off x="3519467" y="5177478"/>
              <a:ext cx="1781575" cy="230832"/>
            </a:xfrm>
            <a:prstGeom prst="rect">
              <a:avLst/>
            </a:prstGeom>
            <a:noFill/>
          </p:spPr>
          <p:txBody>
            <a:bodyPr wrap="square" rtlCol="0">
              <a:spAutoFit/>
            </a:bodyPr>
            <a:lstStyle/>
            <a:p>
              <a:r>
                <a:rPr lang="en-US" altLang="zh-TW" sz="900" dirty="0" smtClean="0"/>
                <a:t>Layer 1 (PHY) and below</a:t>
              </a:r>
              <a:endParaRPr lang="zh-TW" altLang="en-US" sz="900" dirty="0"/>
            </a:p>
          </p:txBody>
        </p:sp>
        <p:cxnSp>
          <p:nvCxnSpPr>
            <p:cNvPr id="90" name="直線單箭頭接點 89"/>
            <p:cNvCxnSpPr/>
            <p:nvPr/>
          </p:nvCxnSpPr>
          <p:spPr bwMode="auto">
            <a:xfrm flipH="1" flipV="1">
              <a:off x="1055487" y="4626370"/>
              <a:ext cx="296924" cy="284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線單箭頭接點 90"/>
            <p:cNvCxnSpPr/>
            <p:nvPr/>
          </p:nvCxnSpPr>
          <p:spPr bwMode="auto">
            <a:xfrm flipH="1">
              <a:off x="6520323" y="5020772"/>
              <a:ext cx="236653" cy="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61" y="5773922"/>
              <a:ext cx="783907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3" name="直線單箭頭接點 92"/>
            <p:cNvCxnSpPr/>
            <p:nvPr/>
          </p:nvCxnSpPr>
          <p:spPr bwMode="auto">
            <a:xfrm>
              <a:off x="7492639" y="4602808"/>
              <a:ext cx="3120" cy="417964"/>
            </a:xfrm>
            <a:prstGeom prst="straightConnector1">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線單箭頭接點 93"/>
            <p:cNvCxnSpPr/>
            <p:nvPr/>
          </p:nvCxnSpPr>
          <p:spPr bwMode="auto">
            <a:xfrm flipH="1">
              <a:off x="7333192" y="5020772"/>
              <a:ext cx="180000"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向下箭號 94"/>
            <p:cNvSpPr/>
            <p:nvPr/>
          </p:nvSpPr>
          <p:spPr bwMode="auto">
            <a:xfrm>
              <a:off x="4874453" y="2276872"/>
              <a:ext cx="360040" cy="432048"/>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96" name="文字方塊 95"/>
            <p:cNvSpPr txBox="1"/>
            <p:nvPr/>
          </p:nvSpPr>
          <p:spPr>
            <a:xfrm>
              <a:off x="1492873" y="2766280"/>
              <a:ext cx="1717220" cy="584775"/>
            </a:xfrm>
            <a:prstGeom prst="rect">
              <a:avLst/>
            </a:prstGeom>
            <a:noFill/>
          </p:spPr>
          <p:txBody>
            <a:bodyPr wrap="square" rtlCol="0">
              <a:spAutoFit/>
            </a:bodyPr>
            <a:lstStyle/>
            <a:p>
              <a:pPr algn="ctr"/>
              <a:r>
                <a:rPr lang="en-US" altLang="zh-TW" sz="1600" dirty="0" smtClean="0">
                  <a:solidFill>
                    <a:srgbClr val="003399"/>
                  </a:solidFill>
                </a:rPr>
                <a:t>Layer 2</a:t>
              </a:r>
            </a:p>
            <a:p>
              <a:pPr algn="ctr"/>
              <a:r>
                <a:rPr lang="en-US" altLang="zh-TW" sz="1600" dirty="0" smtClean="0">
                  <a:solidFill>
                    <a:srgbClr val="003399"/>
                  </a:solidFill>
                </a:rPr>
                <a:t>functional blocks</a:t>
              </a:r>
              <a:endParaRPr lang="zh-TW" altLang="en-US" sz="1600" dirty="0">
                <a:solidFill>
                  <a:srgbClr val="003399"/>
                </a:solidFill>
              </a:endParaRPr>
            </a:p>
          </p:txBody>
        </p:sp>
        <p:sp>
          <p:nvSpPr>
            <p:cNvPr id="97" name="文字方塊 96"/>
            <p:cNvSpPr txBox="1"/>
            <p:nvPr/>
          </p:nvSpPr>
          <p:spPr>
            <a:xfrm>
              <a:off x="3349692" y="2774407"/>
              <a:ext cx="1717220" cy="584775"/>
            </a:xfrm>
            <a:prstGeom prst="rect">
              <a:avLst/>
            </a:prstGeom>
            <a:noFill/>
          </p:spPr>
          <p:txBody>
            <a:bodyPr wrap="square" rtlCol="0">
              <a:spAutoFit/>
            </a:bodyPr>
            <a:lstStyle/>
            <a:p>
              <a:pPr algn="ctr"/>
              <a:r>
                <a:rPr lang="en-US" altLang="zh-TW" sz="1600" dirty="0" smtClean="0">
                  <a:solidFill>
                    <a:srgbClr val="003399"/>
                  </a:solidFill>
                </a:rPr>
                <a:t>PHY </a:t>
              </a:r>
            </a:p>
            <a:p>
              <a:pPr algn="ctr"/>
              <a:r>
                <a:rPr lang="en-US" altLang="zh-TW" sz="1600" dirty="0" smtClean="0">
                  <a:solidFill>
                    <a:srgbClr val="003399"/>
                  </a:solidFill>
                </a:rPr>
                <a:t>UE Specific</a:t>
              </a:r>
              <a:endParaRPr lang="zh-TW" altLang="en-US" sz="1600" dirty="0">
                <a:solidFill>
                  <a:srgbClr val="003399"/>
                </a:solidFill>
              </a:endParaRPr>
            </a:p>
          </p:txBody>
        </p:sp>
        <p:sp>
          <p:nvSpPr>
            <p:cNvPr id="98" name="文字方塊 97"/>
            <p:cNvSpPr txBox="1"/>
            <p:nvPr/>
          </p:nvSpPr>
          <p:spPr>
            <a:xfrm>
              <a:off x="5913084" y="2773616"/>
              <a:ext cx="1717220" cy="584775"/>
            </a:xfrm>
            <a:prstGeom prst="rect">
              <a:avLst/>
            </a:prstGeom>
            <a:noFill/>
          </p:spPr>
          <p:txBody>
            <a:bodyPr wrap="square" rtlCol="0">
              <a:spAutoFit/>
            </a:bodyPr>
            <a:lstStyle/>
            <a:p>
              <a:pPr algn="ctr"/>
              <a:r>
                <a:rPr lang="en-US" altLang="zh-TW" sz="1600" dirty="0" smtClean="0">
                  <a:solidFill>
                    <a:srgbClr val="003399"/>
                  </a:solidFill>
                </a:rPr>
                <a:t>PHY </a:t>
              </a:r>
            </a:p>
            <a:p>
              <a:pPr algn="ctr"/>
              <a:r>
                <a:rPr lang="en-US" altLang="zh-TW" sz="1600" dirty="0" smtClean="0">
                  <a:solidFill>
                    <a:srgbClr val="003399"/>
                  </a:solidFill>
                </a:rPr>
                <a:t>Cell Specific</a:t>
              </a:r>
              <a:endParaRPr lang="zh-TW" altLang="en-US" sz="1600" dirty="0">
                <a:solidFill>
                  <a:srgbClr val="003399"/>
                </a:solidFill>
              </a:endParaRPr>
            </a:p>
          </p:txBody>
        </p:sp>
        <p:cxnSp>
          <p:nvCxnSpPr>
            <p:cNvPr id="99" name="直線接點 98"/>
            <p:cNvCxnSpPr/>
            <p:nvPr/>
          </p:nvCxnSpPr>
          <p:spPr bwMode="auto">
            <a:xfrm>
              <a:off x="1219699" y="2712415"/>
              <a:ext cx="515" cy="2728133"/>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向右箭號 100"/>
            <p:cNvSpPr/>
            <p:nvPr/>
          </p:nvSpPr>
          <p:spPr bwMode="auto">
            <a:xfrm rot="10800000">
              <a:off x="3630367" y="5530270"/>
              <a:ext cx="1350674" cy="262701"/>
            </a:xfrm>
            <a:prstGeom prst="rightArrow">
              <a:avLst>
                <a:gd name="adj1" fmla="val 72292"/>
                <a:gd name="adj2" fmla="val 50000"/>
              </a:avLst>
            </a:prstGeom>
            <a:solidFill>
              <a:srgbClr val="FF9999"/>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02" name="文字方塊 101"/>
            <p:cNvSpPr txBox="1"/>
            <p:nvPr/>
          </p:nvSpPr>
          <p:spPr>
            <a:xfrm>
              <a:off x="3851404" y="5552938"/>
              <a:ext cx="1022925" cy="230832"/>
            </a:xfrm>
            <a:prstGeom prst="rect">
              <a:avLst/>
            </a:prstGeom>
            <a:noFill/>
          </p:spPr>
          <p:txBody>
            <a:bodyPr wrap="square" rtlCol="0">
              <a:spAutoFit/>
            </a:bodyPr>
            <a:lstStyle/>
            <a:p>
              <a:r>
                <a:rPr lang="en-US" altLang="zh-TW" sz="900" dirty="0" smtClean="0"/>
                <a:t>User processing</a:t>
              </a:r>
              <a:endParaRPr lang="zh-TW" altLang="en-US" sz="900" dirty="0"/>
            </a:p>
          </p:txBody>
        </p:sp>
        <p:sp>
          <p:nvSpPr>
            <p:cNvPr id="103" name="向右箭號 102"/>
            <p:cNvSpPr/>
            <p:nvPr/>
          </p:nvSpPr>
          <p:spPr bwMode="auto">
            <a:xfrm>
              <a:off x="5132421" y="5530270"/>
              <a:ext cx="1350674" cy="262701"/>
            </a:xfrm>
            <a:prstGeom prst="rightArrow">
              <a:avLst>
                <a:gd name="adj1" fmla="val 72292"/>
                <a:gd name="adj2" fmla="val 50000"/>
              </a:avLst>
            </a:prstGeom>
            <a:solidFill>
              <a:srgbClr val="FF9999"/>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04" name="文字方塊 103"/>
            <p:cNvSpPr txBox="1"/>
            <p:nvPr/>
          </p:nvSpPr>
          <p:spPr>
            <a:xfrm>
              <a:off x="5253142" y="5546343"/>
              <a:ext cx="1022925" cy="230832"/>
            </a:xfrm>
            <a:prstGeom prst="rect">
              <a:avLst/>
            </a:prstGeom>
            <a:noFill/>
          </p:spPr>
          <p:txBody>
            <a:bodyPr wrap="square" rtlCol="0">
              <a:spAutoFit/>
            </a:bodyPr>
            <a:lstStyle/>
            <a:p>
              <a:r>
                <a:rPr lang="en-US" altLang="zh-TW" sz="900" dirty="0" smtClean="0"/>
                <a:t>Cell processing</a:t>
              </a:r>
              <a:endParaRPr lang="zh-TW" altLang="en-US" sz="900" dirty="0"/>
            </a:p>
          </p:txBody>
        </p:sp>
        <p:cxnSp>
          <p:nvCxnSpPr>
            <p:cNvPr id="105" name="直線單箭頭接點 104"/>
            <p:cNvCxnSpPr/>
            <p:nvPr/>
          </p:nvCxnSpPr>
          <p:spPr bwMode="auto">
            <a:xfrm flipH="1">
              <a:off x="5865837" y="4573119"/>
              <a:ext cx="168944" cy="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線單箭頭接點 105"/>
            <p:cNvCxnSpPr/>
            <p:nvPr/>
          </p:nvCxnSpPr>
          <p:spPr bwMode="auto">
            <a:xfrm flipH="1">
              <a:off x="3991074" y="4590342"/>
              <a:ext cx="168944" cy="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線單箭頭接點 106"/>
            <p:cNvCxnSpPr/>
            <p:nvPr/>
          </p:nvCxnSpPr>
          <p:spPr bwMode="auto">
            <a:xfrm flipH="1">
              <a:off x="3349692" y="4586739"/>
              <a:ext cx="168944" cy="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文字方塊 107"/>
            <p:cNvSpPr txBox="1"/>
            <p:nvPr/>
          </p:nvSpPr>
          <p:spPr>
            <a:xfrm>
              <a:off x="1100155" y="5891447"/>
              <a:ext cx="3954318" cy="307777"/>
            </a:xfrm>
            <a:prstGeom prst="rect">
              <a:avLst/>
            </a:prstGeom>
            <a:noFill/>
          </p:spPr>
          <p:txBody>
            <a:bodyPr wrap="square" rtlCol="0">
              <a:spAutoFit/>
            </a:bodyPr>
            <a:lstStyle/>
            <a:p>
              <a:pPr algn="ctr"/>
              <a:r>
                <a:rPr lang="en-US" altLang="zh-TW" sz="1400" dirty="0" smtClean="0">
                  <a:solidFill>
                    <a:srgbClr val="003399"/>
                  </a:solidFill>
                </a:rPr>
                <a:t>Load dependent (pooling gain can be realized)</a:t>
              </a:r>
              <a:endParaRPr lang="zh-TW" altLang="en-US" sz="1400" dirty="0">
                <a:solidFill>
                  <a:srgbClr val="003399"/>
                </a:solidFill>
              </a:endParaRPr>
            </a:p>
          </p:txBody>
        </p:sp>
        <p:sp>
          <p:nvSpPr>
            <p:cNvPr id="109" name="文字方塊 108"/>
            <p:cNvSpPr txBox="1"/>
            <p:nvPr/>
          </p:nvSpPr>
          <p:spPr>
            <a:xfrm>
              <a:off x="4997397" y="5899888"/>
              <a:ext cx="3535043" cy="307777"/>
            </a:xfrm>
            <a:prstGeom prst="rect">
              <a:avLst/>
            </a:prstGeom>
            <a:noFill/>
          </p:spPr>
          <p:txBody>
            <a:bodyPr wrap="square" rtlCol="0">
              <a:spAutoFit/>
            </a:bodyPr>
            <a:lstStyle/>
            <a:p>
              <a:pPr algn="ctr"/>
              <a:r>
                <a:rPr lang="en-US" altLang="zh-TW" sz="1400" dirty="0" smtClean="0">
                  <a:solidFill>
                    <a:srgbClr val="003399"/>
                  </a:solidFill>
                </a:rPr>
                <a:t>Load independent (either cell on or off)</a:t>
              </a:r>
              <a:endParaRPr lang="zh-TW" altLang="en-US" sz="1400" dirty="0">
                <a:solidFill>
                  <a:srgbClr val="003399"/>
                </a:solidFill>
              </a:endParaRPr>
            </a:p>
          </p:txBody>
        </p:sp>
        <p:cxnSp>
          <p:nvCxnSpPr>
            <p:cNvPr id="110" name="直線接點 109"/>
            <p:cNvCxnSpPr/>
            <p:nvPr/>
          </p:nvCxnSpPr>
          <p:spPr bwMode="auto">
            <a:xfrm>
              <a:off x="3447202" y="2708920"/>
              <a:ext cx="515" cy="2728133"/>
            </a:xfrm>
            <a:prstGeom prst="line">
              <a:avLst/>
            </a:prstGeom>
            <a:solidFill>
              <a:schemeClr val="accent1"/>
            </a:solid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241862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網路管理的功能</a:t>
            </a:r>
            <a:endParaRPr lang="zh-TW" altLang="en-US" dirty="0"/>
          </a:p>
        </p:txBody>
      </p:sp>
      <p:sp>
        <p:nvSpPr>
          <p:cNvPr id="3" name="文字版面配置區 2"/>
          <p:cNvSpPr>
            <a:spLocks noGrp="1"/>
          </p:cNvSpPr>
          <p:nvPr>
            <p:ph type="body" idx="1"/>
          </p:nvPr>
        </p:nvSpPr>
        <p:spPr/>
        <p:txBody>
          <a:bodyPr/>
          <a:lstStyle/>
          <a:p>
            <a:pPr>
              <a:lnSpc>
                <a:spcPct val="150000"/>
              </a:lnSpc>
            </a:pPr>
            <a:r>
              <a:rPr lang="zh-TW" altLang="en-US" dirty="0" smtClean="0"/>
              <a:t>網路管理的功能在</a:t>
            </a:r>
            <a:r>
              <a:rPr lang="en-US" altLang="zh-TW" dirty="0" smtClean="0"/>
              <a:t>ISO</a:t>
            </a:r>
            <a:r>
              <a:rPr lang="zh-TW" altLang="en-US" dirty="0" smtClean="0"/>
              <a:t>標準中早有明確的說明，</a:t>
            </a:r>
            <a:r>
              <a:rPr lang="en-US" altLang="zh-TW" dirty="0" smtClean="0"/>
              <a:t>ISO7498.4</a:t>
            </a:r>
            <a:r>
              <a:rPr lang="zh-TW" altLang="en-US" dirty="0" smtClean="0"/>
              <a:t>已將網路管理的功能區分成五大種類。</a:t>
            </a:r>
            <a:endParaRPr lang="en-US" altLang="zh-TW" dirty="0" smtClean="0"/>
          </a:p>
          <a:p>
            <a:pPr>
              <a:lnSpc>
                <a:spcPct val="150000"/>
              </a:lnSpc>
            </a:pPr>
            <a:endParaRPr lang="en-US" altLang="zh-TW" sz="500" dirty="0" smtClean="0"/>
          </a:p>
          <a:p>
            <a:pPr lvl="1">
              <a:lnSpc>
                <a:spcPct val="150000"/>
              </a:lnSpc>
            </a:pPr>
            <a:r>
              <a:rPr lang="zh-TW" altLang="en-US" sz="2000" dirty="0" smtClean="0">
                <a:latin typeface="+mn-ea"/>
                <a:ea typeface="+mn-ea"/>
              </a:rPr>
              <a:t>組態管理 </a:t>
            </a:r>
            <a:r>
              <a:rPr lang="en-US" altLang="zh-TW" sz="2000" dirty="0" smtClean="0">
                <a:latin typeface="+mn-ea"/>
                <a:ea typeface="+mn-ea"/>
              </a:rPr>
              <a:t>( Configuration Management )</a:t>
            </a:r>
          </a:p>
          <a:p>
            <a:pPr lvl="1">
              <a:lnSpc>
                <a:spcPct val="150000"/>
              </a:lnSpc>
            </a:pPr>
            <a:r>
              <a:rPr lang="zh-TW" altLang="en-US" sz="2000" dirty="0" smtClean="0">
                <a:latin typeface="+mn-ea"/>
                <a:ea typeface="+mn-ea"/>
              </a:rPr>
              <a:t>效能管理 </a:t>
            </a:r>
            <a:r>
              <a:rPr lang="en-US" altLang="zh-TW" sz="2000" dirty="0" smtClean="0">
                <a:latin typeface="+mn-ea"/>
                <a:ea typeface="+mn-ea"/>
              </a:rPr>
              <a:t>( Performance Management )</a:t>
            </a:r>
          </a:p>
          <a:p>
            <a:pPr lvl="1">
              <a:lnSpc>
                <a:spcPct val="150000"/>
              </a:lnSpc>
            </a:pPr>
            <a:r>
              <a:rPr lang="zh-TW" altLang="en-US" sz="2000" dirty="0" smtClean="0">
                <a:latin typeface="+mn-ea"/>
                <a:ea typeface="+mn-ea"/>
              </a:rPr>
              <a:t>故障管理 </a:t>
            </a:r>
            <a:r>
              <a:rPr lang="en-US" altLang="zh-TW" sz="2000" dirty="0" smtClean="0">
                <a:latin typeface="+mn-ea"/>
                <a:ea typeface="+mn-ea"/>
              </a:rPr>
              <a:t>( Fault Management )</a:t>
            </a:r>
          </a:p>
          <a:p>
            <a:pPr lvl="1">
              <a:lnSpc>
                <a:spcPct val="150000"/>
              </a:lnSpc>
            </a:pPr>
            <a:r>
              <a:rPr lang="zh-TW" altLang="en-US" sz="2000" dirty="0" smtClean="0">
                <a:latin typeface="+mn-ea"/>
                <a:ea typeface="+mn-ea"/>
              </a:rPr>
              <a:t>安全管理 </a:t>
            </a:r>
            <a:r>
              <a:rPr lang="en-US" altLang="zh-TW" sz="2000" dirty="0" smtClean="0">
                <a:latin typeface="+mn-ea"/>
                <a:ea typeface="+mn-ea"/>
              </a:rPr>
              <a:t>( Security Management )</a:t>
            </a:r>
          </a:p>
          <a:p>
            <a:pPr lvl="1">
              <a:lnSpc>
                <a:spcPct val="150000"/>
              </a:lnSpc>
            </a:pPr>
            <a:r>
              <a:rPr lang="zh-TW" altLang="en-US" sz="2000" dirty="0">
                <a:latin typeface="+mn-ea"/>
                <a:ea typeface="+mn-ea"/>
              </a:rPr>
              <a:t>帳</a:t>
            </a:r>
            <a:r>
              <a:rPr lang="zh-TW" altLang="en-US" sz="2000" dirty="0" smtClean="0">
                <a:latin typeface="+mn-ea"/>
                <a:ea typeface="+mn-ea"/>
              </a:rPr>
              <a:t>務管理 </a:t>
            </a:r>
            <a:r>
              <a:rPr lang="en-US" altLang="zh-TW" sz="2000" dirty="0" smtClean="0">
                <a:latin typeface="+mn-ea"/>
                <a:ea typeface="+mn-ea"/>
              </a:rPr>
              <a:t>( Accounting Management )</a:t>
            </a:r>
            <a:endParaRPr lang="zh-TW" altLang="en-US" sz="2000" dirty="0">
              <a:latin typeface="+mn-ea"/>
              <a:ea typeface="+mn-ea"/>
            </a:endParaRPr>
          </a:p>
        </p:txBody>
      </p:sp>
      <p:sp>
        <p:nvSpPr>
          <p:cNvPr id="4" name="頁尾版面配置區 3"/>
          <p:cNvSpPr>
            <a:spLocks noGrp="1"/>
          </p:cNvSpPr>
          <p:nvPr>
            <p:ph type="ftr" sz="quarter" idx="10"/>
          </p:nvPr>
        </p:nvSpPr>
        <p:spPr/>
        <p:txBody>
          <a:bodyPr/>
          <a:lstStyle/>
          <a:p>
            <a:pPr algn="l"/>
            <a:r>
              <a:rPr lang="en-US" altLang="zh-TW" sz="1000" dirty="0" smtClean="0">
                <a:solidFill>
                  <a:srgbClr val="0091EA"/>
                </a:solidFill>
                <a:latin typeface="標楷體" panose="03000509000000000000" pitchFamily="65" charset="-120"/>
                <a:ea typeface="標楷體" panose="03000509000000000000" pitchFamily="65" charset="-120"/>
              </a:rPr>
              <a:t>106</a:t>
            </a:r>
            <a:r>
              <a:rPr lang="zh-TW" altLang="en-US" sz="1000" dirty="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dirty="0" smtClean="0">
              <a:solidFill>
                <a:srgbClr val="0091EA"/>
              </a:solidFill>
              <a:latin typeface="標楷體" panose="03000509000000000000" pitchFamily="65" charset="-120"/>
              <a:ea typeface="標楷體" panose="03000509000000000000" pitchFamily="65" charset="-120"/>
            </a:endParaRPr>
          </a:p>
          <a:p>
            <a:pPr algn="l"/>
            <a:r>
              <a:rPr lang="zh-TW" altLang="en-US" sz="1000" dirty="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dirty="0" smtClean="0">
                <a:solidFill>
                  <a:srgbClr val="0091EA"/>
                </a:solidFill>
                <a:latin typeface="標楷體" panose="03000509000000000000" pitchFamily="65" charset="-120"/>
                <a:ea typeface="標楷體" panose="03000509000000000000" pitchFamily="65" charset="-120"/>
              </a:rPr>
              <a:t>「新一代網路技術」課程</a:t>
            </a:r>
            <a:r>
              <a:rPr lang="zh-TW" altLang="en-US" b="1" dirty="0" smtClean="0">
                <a:solidFill>
                  <a:srgbClr val="0091EA"/>
                </a:solidFill>
              </a:rPr>
              <a:t>	</a:t>
            </a:r>
            <a:r>
              <a:rPr lang="zh-TW" altLang="en-US" dirty="0" smtClean="0"/>
              <a:t>				</a:t>
            </a:r>
            <a:r>
              <a:rPr lang="en-US" altLang="zh-TW" dirty="0" smtClean="0"/>
              <a:t>	</a:t>
            </a:r>
            <a:fld id="{00000000-1234-1234-1234-123412341234}" type="slidenum">
              <a:rPr lang="en-US" altLang="zh-TW" smtClean="0">
                <a:solidFill>
                  <a:srgbClr val="0091EA"/>
                </a:solidFill>
              </a:rPr>
              <a:pPr algn="l"/>
              <a:t>6</a:t>
            </a:fld>
            <a:endParaRPr lang="zh-TW" altLang="en-US" dirty="0" smtClean="0">
              <a:solidFill>
                <a:srgbClr val="0091EA"/>
              </a:solidFill>
            </a:endParaRPr>
          </a:p>
        </p:txBody>
      </p:sp>
      <p:sp>
        <p:nvSpPr>
          <p:cNvPr id="5" name="文字方塊 4"/>
          <p:cNvSpPr txBox="1"/>
          <p:nvPr/>
        </p:nvSpPr>
        <p:spPr>
          <a:xfrm>
            <a:off x="5045499" y="6611779"/>
            <a:ext cx="2991525" cy="246221"/>
          </a:xfrm>
          <a:prstGeom prst="rect">
            <a:avLst/>
          </a:prstGeom>
          <a:noFill/>
        </p:spPr>
        <p:txBody>
          <a:bodyPr wrap="none" rtlCol="0">
            <a:spAutoFit/>
          </a:bodyPr>
          <a:lstStyle/>
          <a:p>
            <a:r>
              <a:rPr lang="en-US" altLang="zh-TW" sz="1000" dirty="0">
                <a:solidFill>
                  <a:schemeClr val="bg1">
                    <a:lumMod val="65000"/>
                  </a:schemeClr>
                </a:solidFill>
              </a:rPr>
              <a:t>https://www.slideshare.net/reicwang/ss-12035941</a:t>
            </a:r>
            <a:endParaRPr lang="zh-TW" altLang="en-US" sz="1000" dirty="0">
              <a:solidFill>
                <a:schemeClr val="bg1">
                  <a:lumMod val="65000"/>
                </a:schemeClr>
              </a:solidFill>
            </a:endParaRPr>
          </a:p>
        </p:txBody>
      </p:sp>
    </p:spTree>
    <p:extLst>
      <p:ext uri="{BB962C8B-B14F-4D97-AF65-F5344CB8AC3E}">
        <p14:creationId xmlns:p14="http://schemas.microsoft.com/office/powerpoint/2010/main" val="22476058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C-RAN </a:t>
            </a:r>
            <a:r>
              <a:rPr lang="zh-TW" altLang="en-US" sz="3200" dirty="0"/>
              <a:t>次世代 </a:t>
            </a:r>
            <a:r>
              <a:rPr lang="en-US" altLang="zh-TW" sz="3200" dirty="0"/>
              <a:t>Functional </a:t>
            </a:r>
            <a:r>
              <a:rPr lang="en-US" altLang="zh-TW" sz="3200" dirty="0" smtClean="0"/>
              <a:t>Splitting</a:t>
            </a:r>
            <a:endParaRPr lang="en-US" altLang="zh-TW" sz="3200" dirty="0"/>
          </a:p>
        </p:txBody>
      </p:sp>
      <p:sp>
        <p:nvSpPr>
          <p:cNvPr id="3" name="內容版面配置區 2"/>
          <p:cNvSpPr>
            <a:spLocks noGrp="1"/>
          </p:cNvSpPr>
          <p:nvPr>
            <p:ph idx="1"/>
          </p:nvPr>
        </p:nvSpPr>
        <p:spPr/>
        <p:txBody>
          <a:bodyPr/>
          <a:lstStyle/>
          <a:p>
            <a:r>
              <a:rPr lang="zh-TW" altLang="en-US" sz="2400" dirty="0" smtClean="0"/>
              <a:t>不同功能切割對應之多工增益 </a:t>
            </a:r>
            <a:r>
              <a:rPr lang="en-US" altLang="zh-TW" sz="2400" dirty="0" smtClean="0"/>
              <a:t>(Polling </a:t>
            </a:r>
            <a:r>
              <a:rPr lang="en-US" altLang="zh-TW" sz="2400" dirty="0" err="1" smtClean="0"/>
              <a:t>v.s</a:t>
            </a:r>
            <a:r>
              <a:rPr lang="en-US" altLang="zh-TW" sz="2400" dirty="0" smtClean="0"/>
              <a:t>. Fronthaul)</a:t>
            </a:r>
            <a:endParaRPr lang="zh-TW" altLang="en-US"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60</a:t>
            </a:fld>
            <a:endParaRPr lang="en-US" altLang="zh-TW"/>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24" y="2420888"/>
            <a:ext cx="449748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362167"/>
            <a:ext cx="4314226" cy="2579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078" y="5222191"/>
            <a:ext cx="3964310" cy="1087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字方塊 7"/>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[3]</a:t>
            </a:r>
            <a:endParaRPr lang="zh-TW" altLang="en-US" dirty="0"/>
          </a:p>
        </p:txBody>
      </p:sp>
    </p:spTree>
    <p:extLst>
      <p:ext uri="{BB962C8B-B14F-4D97-AF65-F5344CB8AC3E}">
        <p14:creationId xmlns:p14="http://schemas.microsoft.com/office/powerpoint/2010/main" val="35441019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Packet-based </a:t>
            </a:r>
            <a:r>
              <a:rPr lang="en-US" altLang="zh-TW" sz="3200" dirty="0" smtClean="0"/>
              <a:t>Fronthaul </a:t>
            </a:r>
            <a:r>
              <a:rPr lang="zh-TW" altLang="en-US" sz="3200" dirty="0"/>
              <a:t>之設計與相關標準發展</a:t>
            </a:r>
            <a:endParaRPr lang="en-US" altLang="zh-TW" sz="3200" dirty="0"/>
          </a:p>
        </p:txBody>
      </p:sp>
      <p:sp>
        <p:nvSpPr>
          <p:cNvPr id="3" name="內容版面配置區 2"/>
          <p:cNvSpPr>
            <a:spLocks noGrp="1"/>
          </p:cNvSpPr>
          <p:nvPr>
            <p:ph idx="1"/>
          </p:nvPr>
        </p:nvSpPr>
        <p:spPr/>
        <p:txBody>
          <a:bodyPr/>
          <a:lstStyle/>
          <a:p>
            <a:pPr algn="just"/>
            <a:r>
              <a:rPr lang="zh-TW" altLang="en-US" sz="2400" dirty="0" smtClean="0"/>
              <a:t>藉由新</a:t>
            </a:r>
            <a:r>
              <a:rPr lang="zh-TW" altLang="en-US" sz="2400" dirty="0"/>
              <a:t>的</a:t>
            </a:r>
            <a:r>
              <a:rPr lang="zh-TW" altLang="en-US" sz="2400" dirty="0" smtClean="0"/>
              <a:t>功能切割可減輕 </a:t>
            </a:r>
            <a:r>
              <a:rPr lang="en-US" altLang="zh-TW" sz="2400" dirty="0" smtClean="0"/>
              <a:t>Fronthaul Network </a:t>
            </a:r>
            <a:r>
              <a:rPr lang="zh-TW" altLang="en-US" sz="2400" dirty="0" smtClean="0"/>
              <a:t>上的頻</a:t>
            </a:r>
            <a:r>
              <a:rPr lang="zh-TW" altLang="en-US" sz="2400" dirty="0"/>
              <a:t>寬</a:t>
            </a:r>
            <a:r>
              <a:rPr lang="zh-TW" altLang="en-US" sz="2400" dirty="0" smtClean="0"/>
              <a:t>負擔且具有</a:t>
            </a:r>
            <a:r>
              <a:rPr lang="zh-TW" altLang="en-US" sz="2400" dirty="0" smtClean="0">
                <a:solidFill>
                  <a:srgbClr val="FF0000"/>
                </a:solidFill>
              </a:rPr>
              <a:t>可變資料傳輸率</a:t>
            </a:r>
            <a:r>
              <a:rPr lang="zh-TW" altLang="en-US" sz="2400" dirty="0" smtClean="0"/>
              <a:t>特性</a:t>
            </a:r>
            <a:endParaRPr lang="en-US" altLang="zh-TW" sz="2400" dirty="0" smtClean="0"/>
          </a:p>
          <a:p>
            <a:pPr lvl="1" algn="just"/>
            <a:r>
              <a:rPr lang="zh-TW" altLang="en-US" sz="2000" dirty="0" smtClean="0"/>
              <a:t>很自然地以</a:t>
            </a:r>
            <a:r>
              <a:rPr lang="zh-TW" altLang="en-US" sz="2000" dirty="0" smtClean="0">
                <a:solidFill>
                  <a:srgbClr val="FF0000"/>
                </a:solidFill>
              </a:rPr>
              <a:t>分封交換</a:t>
            </a:r>
            <a:r>
              <a:rPr lang="zh-TW" altLang="en-US" sz="2000" dirty="0" smtClean="0"/>
              <a:t>為基礎將可</a:t>
            </a:r>
            <a:r>
              <a:rPr lang="zh-TW" altLang="en-US" sz="2000" dirty="0" smtClean="0">
                <a:solidFill>
                  <a:srgbClr val="FF0000"/>
                </a:solidFill>
              </a:rPr>
              <a:t>優化網路資源利用率</a:t>
            </a:r>
            <a:endParaRPr lang="en-US" altLang="zh-TW" sz="2000" dirty="0" smtClean="0">
              <a:solidFill>
                <a:srgbClr val="FF0000"/>
              </a:solidFill>
            </a:endParaRPr>
          </a:p>
          <a:p>
            <a:pPr algn="just"/>
            <a:r>
              <a:rPr lang="zh-TW" altLang="en-US" sz="2400" dirty="0" smtClean="0"/>
              <a:t>重覆</a:t>
            </a:r>
            <a:r>
              <a:rPr lang="zh-TW" altLang="en-US" sz="2400" dirty="0" smtClean="0">
                <a:solidFill>
                  <a:srgbClr val="FF0000"/>
                </a:solidFill>
              </a:rPr>
              <a:t>使用現成的乙太網路 </a:t>
            </a:r>
            <a:r>
              <a:rPr lang="en-US" altLang="zh-TW" sz="2400" dirty="0" smtClean="0">
                <a:solidFill>
                  <a:srgbClr val="FF0000"/>
                </a:solidFill>
              </a:rPr>
              <a:t>(Ethernet) </a:t>
            </a:r>
            <a:r>
              <a:rPr lang="zh-TW" altLang="en-US" sz="2400" dirty="0" smtClean="0"/>
              <a:t>將更進一步地享有 </a:t>
            </a:r>
            <a:r>
              <a:rPr lang="en-US" altLang="zh-TW" sz="2400" dirty="0" smtClean="0"/>
              <a:t>Ethernet </a:t>
            </a:r>
            <a:r>
              <a:rPr lang="zh-TW" altLang="en-US" sz="2400" dirty="0" smtClean="0"/>
              <a:t>的</a:t>
            </a:r>
            <a:r>
              <a:rPr lang="zh-TW" altLang="en-US" sz="2400" dirty="0">
                <a:solidFill>
                  <a:srgbClr val="FF0000"/>
                </a:solidFill>
              </a:rPr>
              <a:t>可擴展性和成本</a:t>
            </a:r>
            <a:r>
              <a:rPr lang="zh-TW" altLang="en-US" sz="2400" dirty="0" smtClean="0">
                <a:solidFill>
                  <a:srgbClr val="FF0000"/>
                </a:solidFill>
              </a:rPr>
              <a:t>優勢</a:t>
            </a:r>
            <a:endParaRPr lang="en-US" altLang="zh-TW" sz="2400" dirty="0" smtClean="0">
              <a:solidFill>
                <a:srgbClr val="FF0000"/>
              </a:solidFill>
            </a:endParaRPr>
          </a:p>
          <a:p>
            <a:pPr lvl="1" algn="just"/>
            <a:r>
              <a:rPr lang="zh-TW" altLang="en-US" sz="2000" dirty="0" smtClean="0"/>
              <a:t>最新的 </a:t>
            </a:r>
            <a:r>
              <a:rPr lang="en-US" altLang="zh-TW" sz="2000" dirty="0" smtClean="0"/>
              <a:t>C-RAN</a:t>
            </a:r>
            <a:r>
              <a:rPr lang="zh-TW" altLang="en-US" sz="2000" dirty="0" smtClean="0"/>
              <a:t> 研究發展乃朝向設計 </a:t>
            </a:r>
            <a:r>
              <a:rPr lang="en-US" altLang="zh-TW" sz="2000" dirty="0"/>
              <a:t>“Packet-based </a:t>
            </a:r>
            <a:r>
              <a:rPr lang="en-US" altLang="zh-TW" sz="2000" dirty="0" smtClean="0"/>
              <a:t>Fronthaul”</a:t>
            </a:r>
            <a:r>
              <a:rPr lang="zh-TW" altLang="en-US" sz="2000" dirty="0" smtClean="0"/>
              <a:t>，甚至是 </a:t>
            </a:r>
            <a:r>
              <a:rPr lang="en-US" altLang="zh-TW" sz="2000" dirty="0" smtClean="0"/>
              <a:t>“Ethernet-based Fronthaul” (IEEE 1904.3)</a:t>
            </a:r>
          </a:p>
          <a:p>
            <a:pPr lvl="1" algn="just"/>
            <a:r>
              <a:rPr lang="zh-TW" altLang="en-US" sz="2000" dirty="0" smtClean="0"/>
              <a:t>分封交換的非同步特性 </a:t>
            </a:r>
            <a:r>
              <a:rPr lang="en-US" altLang="zh-TW" sz="2000" dirty="0" smtClean="0"/>
              <a:t>(</a:t>
            </a:r>
            <a:r>
              <a:rPr lang="zh-TW" altLang="en-US" sz="2000" dirty="0" smtClean="0"/>
              <a:t>相較於 </a:t>
            </a:r>
            <a:r>
              <a:rPr lang="en-US" altLang="zh-TW" sz="2000" dirty="0"/>
              <a:t>s</a:t>
            </a:r>
            <a:r>
              <a:rPr lang="en-US" altLang="zh-TW" sz="2000" dirty="0" smtClean="0"/>
              <a:t>ynchronous</a:t>
            </a:r>
            <a:r>
              <a:rPr lang="zh-TW" altLang="en-US" sz="2000" dirty="0" smtClean="0"/>
              <a:t> </a:t>
            </a:r>
            <a:r>
              <a:rPr lang="en-US" altLang="zh-TW" sz="2000" dirty="0" smtClean="0"/>
              <a:t>CPRI) </a:t>
            </a:r>
            <a:r>
              <a:rPr lang="zh-TW" altLang="en-US" sz="2000" dirty="0" smtClean="0"/>
              <a:t>與非固定的佇列延遲 </a:t>
            </a:r>
            <a:r>
              <a:rPr lang="en-US" altLang="zh-TW" sz="2000" dirty="0" smtClean="0"/>
              <a:t>(queuing </a:t>
            </a:r>
            <a:r>
              <a:rPr lang="en-US" altLang="zh-TW" sz="2000" dirty="0"/>
              <a:t>d</a:t>
            </a:r>
            <a:r>
              <a:rPr lang="en-US" altLang="zh-TW" sz="2000" dirty="0" smtClean="0"/>
              <a:t>elay) </a:t>
            </a:r>
            <a:r>
              <a:rPr lang="zh-TW" altLang="en-US" sz="2000" dirty="0" smtClean="0"/>
              <a:t>卻也帶來新的問題與挑戰</a:t>
            </a:r>
            <a:endParaRPr lang="zh-TW" altLang="en-US"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61</a:t>
            </a:fld>
            <a:endParaRPr lang="en-US" altLang="zh-TW"/>
          </a:p>
        </p:txBody>
      </p:sp>
    </p:spTree>
    <p:extLst>
      <p:ext uri="{BB962C8B-B14F-4D97-AF65-F5344CB8AC3E}">
        <p14:creationId xmlns:p14="http://schemas.microsoft.com/office/powerpoint/2010/main" val="5040472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Packet-based </a:t>
            </a:r>
            <a:r>
              <a:rPr lang="en-US" altLang="zh-TW" sz="3200" dirty="0" smtClean="0"/>
              <a:t>Fronthaul </a:t>
            </a:r>
            <a:r>
              <a:rPr lang="zh-TW" altLang="en-US" sz="3200" dirty="0"/>
              <a:t>之設計與相關標準發展</a:t>
            </a:r>
            <a:endParaRPr lang="en-US" altLang="zh-TW" sz="3200" dirty="0"/>
          </a:p>
        </p:txBody>
      </p:sp>
      <p:sp>
        <p:nvSpPr>
          <p:cNvPr id="3" name="內容版面配置區 2"/>
          <p:cNvSpPr>
            <a:spLocks noGrp="1"/>
          </p:cNvSpPr>
          <p:nvPr>
            <p:ph idx="1"/>
          </p:nvPr>
        </p:nvSpPr>
        <p:spPr/>
        <p:txBody>
          <a:bodyPr/>
          <a:lstStyle/>
          <a:p>
            <a:r>
              <a:rPr lang="zh-TW" altLang="en-US" sz="2400" dirty="0" smtClean="0"/>
              <a:t>為符合 </a:t>
            </a:r>
            <a:r>
              <a:rPr lang="en-US" altLang="zh-TW" sz="2400" dirty="0" smtClean="0"/>
              <a:t>3GPP LTE-A </a:t>
            </a:r>
            <a:r>
              <a:rPr lang="zh-TW" altLang="en-US" sz="2400" dirty="0" smtClean="0"/>
              <a:t>規格，</a:t>
            </a:r>
            <a:r>
              <a:rPr lang="en-US" altLang="zh-TW" sz="2400" dirty="0" smtClean="0"/>
              <a:t>Fronthaul Network </a:t>
            </a:r>
            <a:r>
              <a:rPr lang="zh-TW" altLang="en-US" sz="2400" dirty="0" smtClean="0"/>
              <a:t>需要滿足下列要求</a:t>
            </a:r>
            <a:endParaRPr lang="en-US" altLang="zh-TW" sz="2400" dirty="0" smtClean="0"/>
          </a:p>
          <a:p>
            <a:pPr lvl="1"/>
            <a:r>
              <a:rPr lang="zh-TW" altLang="en-US" sz="2000" dirty="0" smtClean="0"/>
              <a:t>吞吐量 </a:t>
            </a:r>
            <a:r>
              <a:rPr lang="en-US" altLang="zh-TW" sz="2000" dirty="0"/>
              <a:t>(Throughput</a:t>
            </a:r>
            <a:r>
              <a:rPr lang="en-US" altLang="zh-TW" sz="2000" dirty="0" smtClean="0"/>
              <a:t>)︰</a:t>
            </a:r>
            <a:r>
              <a:rPr lang="zh-TW" altLang="en-US" sz="2000" dirty="0" smtClean="0"/>
              <a:t>需求與功能切割方式有關 </a:t>
            </a:r>
            <a:r>
              <a:rPr lang="en-US" altLang="zh-TW" sz="2000" dirty="0" smtClean="0"/>
              <a:t>(see  p. 24)</a:t>
            </a:r>
          </a:p>
          <a:p>
            <a:pPr lvl="1"/>
            <a:r>
              <a:rPr lang="zh-TW" altLang="en-US" sz="2000" dirty="0"/>
              <a:t>誤差向量</a:t>
            </a:r>
            <a:r>
              <a:rPr lang="zh-TW" altLang="en-US" sz="2000" dirty="0" smtClean="0"/>
              <a:t>振幅</a:t>
            </a:r>
            <a:r>
              <a:rPr lang="en-US" altLang="zh-TW" sz="2000" dirty="0"/>
              <a:t> (Error Vector </a:t>
            </a:r>
            <a:r>
              <a:rPr lang="en-US" altLang="zh-TW" sz="2000" dirty="0" smtClean="0"/>
              <a:t>Magnitude; EVM)</a:t>
            </a:r>
          </a:p>
          <a:p>
            <a:pPr lvl="2"/>
            <a:r>
              <a:rPr lang="en-US" altLang="zh-TW" sz="1600" dirty="0" smtClean="0"/>
              <a:t>QPSK︰&lt; 17.5%</a:t>
            </a:r>
          </a:p>
          <a:p>
            <a:pPr lvl="2"/>
            <a:r>
              <a:rPr lang="en-US" altLang="zh-TW" sz="1600" dirty="0" smtClean="0"/>
              <a:t>16-QAM</a:t>
            </a:r>
            <a:r>
              <a:rPr lang="en-US" altLang="zh-TW" sz="1600" dirty="0"/>
              <a:t>︰</a:t>
            </a:r>
            <a:r>
              <a:rPr lang="en-US" altLang="zh-TW" sz="1600" dirty="0" smtClean="0"/>
              <a:t>&lt;12.5%</a:t>
            </a:r>
          </a:p>
          <a:p>
            <a:pPr lvl="2"/>
            <a:r>
              <a:rPr lang="en-US" altLang="zh-TW" sz="1600" dirty="0" smtClean="0"/>
              <a:t>64-QAM</a:t>
            </a:r>
            <a:r>
              <a:rPr lang="en-US" altLang="zh-TW" sz="1600" dirty="0"/>
              <a:t>︰</a:t>
            </a:r>
            <a:r>
              <a:rPr lang="en-US" altLang="zh-TW" sz="1600" dirty="0" smtClean="0"/>
              <a:t>&lt;8.0%</a:t>
            </a:r>
          </a:p>
          <a:p>
            <a:pPr lvl="1"/>
            <a:r>
              <a:rPr lang="zh-TW" altLang="en-US" sz="2000" dirty="0" smtClean="0"/>
              <a:t>延遲 </a:t>
            </a:r>
            <a:r>
              <a:rPr lang="en-US" altLang="zh-TW" sz="2000" dirty="0" smtClean="0"/>
              <a:t>(</a:t>
            </a:r>
            <a:r>
              <a:rPr lang="en-US" altLang="zh-TW" sz="2000" dirty="0"/>
              <a:t>Delay</a:t>
            </a:r>
            <a:r>
              <a:rPr lang="en-US" altLang="zh-TW" sz="2000" dirty="0" smtClean="0"/>
              <a:t>)︰</a:t>
            </a:r>
            <a:r>
              <a:rPr lang="zh-TW" altLang="en-US" sz="2000" dirty="0" smtClean="0"/>
              <a:t>≤</a:t>
            </a:r>
            <a:r>
              <a:rPr lang="en-US" altLang="zh-TW" sz="2000" dirty="0" smtClean="0"/>
              <a:t> </a:t>
            </a:r>
            <a:r>
              <a:rPr lang="el-GR" altLang="zh-TW" sz="2000" dirty="0" smtClean="0"/>
              <a:t>100 </a:t>
            </a:r>
            <a:r>
              <a:rPr lang="el-GR" altLang="zh-TW" sz="2000" dirty="0"/>
              <a:t>~ 250 μ</a:t>
            </a:r>
            <a:r>
              <a:rPr lang="en-US" altLang="zh-TW" sz="2000" dirty="0" smtClean="0"/>
              <a:t>s (due to HARQ)</a:t>
            </a:r>
            <a:endParaRPr lang="en-US" altLang="zh-TW" sz="2000" dirty="0"/>
          </a:p>
          <a:p>
            <a:pPr lvl="1"/>
            <a:r>
              <a:rPr lang="zh-TW" altLang="en-US" sz="2000" dirty="0" smtClean="0"/>
              <a:t>抖動 </a:t>
            </a:r>
            <a:r>
              <a:rPr lang="en-US" altLang="zh-TW" sz="2000" dirty="0" smtClean="0"/>
              <a:t>(Jitter)︰</a:t>
            </a:r>
            <a:r>
              <a:rPr lang="zh-TW" altLang="en-US" sz="2000" dirty="0" smtClean="0"/>
              <a:t>≤</a:t>
            </a:r>
            <a:r>
              <a:rPr lang="en-US" altLang="zh-TW" sz="2000" dirty="0" smtClean="0"/>
              <a:t> 65 ns (due to MIMO)</a:t>
            </a:r>
          </a:p>
          <a:p>
            <a:pPr lvl="1"/>
            <a:r>
              <a:rPr lang="zh-TW" altLang="en-US" sz="2000" dirty="0" smtClean="0"/>
              <a:t>同步 </a:t>
            </a:r>
            <a:r>
              <a:rPr lang="en-US" altLang="zh-TW" sz="2000" dirty="0"/>
              <a:t>(Synchronization</a:t>
            </a:r>
            <a:r>
              <a:rPr lang="en-US" altLang="zh-TW" sz="2000" dirty="0" smtClean="0"/>
              <a:t>)︰</a:t>
            </a:r>
            <a:r>
              <a:rPr lang="zh-TW" altLang="en-US" sz="2000" dirty="0" smtClean="0"/>
              <a:t>頻率誤差 ≤ </a:t>
            </a:r>
            <a:r>
              <a:rPr lang="en-US" altLang="zh-TW" sz="2000" dirty="0" smtClean="0"/>
              <a:t>±50 ppb</a:t>
            </a:r>
            <a:endParaRPr lang="zh-TW" altLang="en-US"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62</a:t>
            </a:fld>
            <a:endParaRPr lang="en-US" altLang="zh-TW"/>
          </a:p>
        </p:txBody>
      </p:sp>
    </p:spTree>
    <p:extLst>
      <p:ext uri="{BB962C8B-B14F-4D97-AF65-F5344CB8AC3E}">
        <p14:creationId xmlns:p14="http://schemas.microsoft.com/office/powerpoint/2010/main" val="3776413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869107"/>
            <a:ext cx="5688632" cy="1440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3200" dirty="0"/>
              <a:t>Packet-based </a:t>
            </a:r>
            <a:r>
              <a:rPr lang="en-US" altLang="zh-TW" sz="3200" dirty="0" smtClean="0"/>
              <a:t>Fronthaul </a:t>
            </a:r>
            <a:r>
              <a:rPr lang="zh-TW" altLang="en-US" sz="3200" dirty="0"/>
              <a:t>之設計與相關標準發展</a:t>
            </a:r>
            <a:endParaRPr lang="en-US" altLang="zh-TW" sz="3200" dirty="0"/>
          </a:p>
        </p:txBody>
      </p:sp>
      <p:sp>
        <p:nvSpPr>
          <p:cNvPr id="3" name="內容版面配置區 2"/>
          <p:cNvSpPr>
            <a:spLocks noGrp="1"/>
          </p:cNvSpPr>
          <p:nvPr>
            <p:ph idx="1"/>
          </p:nvPr>
        </p:nvSpPr>
        <p:spPr/>
        <p:txBody>
          <a:bodyPr/>
          <a:lstStyle/>
          <a:p>
            <a:pPr algn="just"/>
            <a:r>
              <a:rPr lang="zh-TW" altLang="en-US" sz="2400" dirty="0" smtClean="0"/>
              <a:t>當下的行動通訊技術 </a:t>
            </a:r>
            <a:r>
              <a:rPr lang="en-US" altLang="zh-TW" sz="2400" dirty="0" smtClean="0"/>
              <a:t>(</a:t>
            </a:r>
            <a:r>
              <a:rPr lang="zh-TW" altLang="en-US" sz="2400" dirty="0" smtClean="0"/>
              <a:t>以 </a:t>
            </a:r>
            <a:r>
              <a:rPr lang="en-US" altLang="zh-TW" sz="2400" dirty="0" smtClean="0"/>
              <a:t>LTE-A </a:t>
            </a:r>
            <a:r>
              <a:rPr lang="zh-TW" altLang="en-US" sz="2400" dirty="0" smtClean="0"/>
              <a:t>為例</a:t>
            </a:r>
            <a:r>
              <a:rPr lang="en-US" altLang="zh-TW" sz="2400" dirty="0" smtClean="0"/>
              <a:t>)</a:t>
            </a:r>
            <a:r>
              <a:rPr lang="zh-TW" altLang="en-US" sz="2400" dirty="0"/>
              <a:t> </a:t>
            </a:r>
            <a:r>
              <a:rPr lang="zh-TW" altLang="en-US" sz="2400" dirty="0" smtClean="0"/>
              <a:t>要</a:t>
            </a:r>
            <a:r>
              <a:rPr lang="zh-TW" altLang="en-US" sz="2400" dirty="0"/>
              <a:t>求</a:t>
            </a:r>
            <a:r>
              <a:rPr lang="zh-TW" altLang="en-US" sz="2400" dirty="0" smtClean="0"/>
              <a:t>在頻率與相位上的高精準度以確保適當</a:t>
            </a:r>
            <a:r>
              <a:rPr lang="zh-TW" altLang="en-US" sz="2400" dirty="0"/>
              <a:t>傳輸</a:t>
            </a:r>
            <a:endParaRPr lang="en-US" altLang="zh-TW" sz="2400" dirty="0"/>
          </a:p>
          <a:p>
            <a:pPr lvl="1" algn="just"/>
            <a:r>
              <a:rPr lang="zh-TW" altLang="en-US" sz="2000" dirty="0" smtClean="0"/>
              <a:t>在 </a:t>
            </a:r>
            <a:r>
              <a:rPr lang="en-US" altLang="zh-TW" sz="2000" dirty="0" smtClean="0"/>
              <a:t>C-RAN </a:t>
            </a:r>
            <a:r>
              <a:rPr lang="zh-TW" altLang="en-US" sz="2000" dirty="0" smtClean="0"/>
              <a:t>架構下，</a:t>
            </a:r>
            <a:r>
              <a:rPr lang="zh-TW" altLang="en-US" sz="2000" dirty="0"/>
              <a:t>這些要求被擴展到了</a:t>
            </a:r>
            <a:r>
              <a:rPr lang="zh-TW" altLang="en-US" sz="2000" dirty="0" smtClean="0"/>
              <a:t>連接 </a:t>
            </a:r>
            <a:r>
              <a:rPr lang="en-US" altLang="zh-TW" sz="2000" dirty="0" smtClean="0"/>
              <a:t>RRH </a:t>
            </a:r>
            <a:r>
              <a:rPr lang="zh-TW" altLang="en-US" sz="2000" dirty="0" smtClean="0"/>
              <a:t>和 </a:t>
            </a:r>
            <a:r>
              <a:rPr lang="en-US" altLang="zh-TW" sz="2000" dirty="0" smtClean="0"/>
              <a:t>BBU</a:t>
            </a:r>
            <a:r>
              <a:rPr lang="zh-TW" altLang="en-US" sz="2000" dirty="0"/>
              <a:t> </a:t>
            </a:r>
            <a:r>
              <a:rPr lang="en-US" altLang="zh-TW" sz="2000" dirty="0" smtClean="0"/>
              <a:t>Pool </a:t>
            </a:r>
            <a:r>
              <a:rPr lang="zh-TW" altLang="en-US" sz="2000" dirty="0" smtClean="0"/>
              <a:t>的 </a:t>
            </a:r>
            <a:r>
              <a:rPr lang="en-US" altLang="zh-TW" sz="2000" dirty="0" smtClean="0"/>
              <a:t>Fronthaul </a:t>
            </a:r>
            <a:r>
              <a:rPr lang="zh-TW" altLang="en-US" sz="2000" dirty="0" smtClean="0"/>
              <a:t>上</a:t>
            </a:r>
            <a:endParaRPr lang="en-US" altLang="zh-TW" sz="2000" dirty="0" smtClean="0"/>
          </a:p>
          <a:p>
            <a:pPr lvl="1" algn="just"/>
            <a:r>
              <a:rPr lang="zh-TW" altLang="en-US" sz="2000" dirty="0" smtClean="0"/>
              <a:t>傳統的 </a:t>
            </a:r>
            <a:r>
              <a:rPr lang="en-US" altLang="zh-TW" sz="2000" dirty="0" smtClean="0"/>
              <a:t>C-RAN </a:t>
            </a:r>
            <a:r>
              <a:rPr lang="zh-TW" altLang="en-US" sz="2000" dirty="0" smtClean="0"/>
              <a:t>架構</a:t>
            </a:r>
            <a:r>
              <a:rPr lang="zh-TW" altLang="en-US" sz="2000" dirty="0"/>
              <a:t>中</a:t>
            </a:r>
            <a:r>
              <a:rPr lang="zh-TW" altLang="en-US" sz="2000" dirty="0" smtClean="0"/>
              <a:t>，流量的同步可藉由使用</a:t>
            </a:r>
            <a:r>
              <a:rPr lang="zh-TW" altLang="en-US" sz="2000" dirty="0"/>
              <a:t>同步</a:t>
            </a:r>
            <a:r>
              <a:rPr lang="zh-TW" altLang="en-US" sz="2000" dirty="0" smtClean="0"/>
              <a:t>協議 </a:t>
            </a:r>
            <a:r>
              <a:rPr lang="en-US" altLang="zh-TW" sz="2000" dirty="0" smtClean="0"/>
              <a:t>CPRI </a:t>
            </a:r>
            <a:r>
              <a:rPr lang="zh-TW" altLang="en-US" sz="2000" dirty="0" smtClean="0"/>
              <a:t>來確保</a:t>
            </a:r>
            <a:endParaRPr lang="en-US" altLang="zh-TW" sz="2000" dirty="0" smtClean="0"/>
          </a:p>
          <a:p>
            <a:pPr lvl="1" algn="just"/>
            <a:r>
              <a:rPr lang="en-US" altLang="zh-TW" sz="2000" dirty="0"/>
              <a:t>Ethernet-based </a:t>
            </a:r>
            <a:r>
              <a:rPr lang="en-US" altLang="zh-TW" sz="2000" dirty="0" smtClean="0"/>
              <a:t>Fronthaul </a:t>
            </a:r>
            <a:r>
              <a:rPr lang="zh-TW" altLang="en-US" sz="2000" dirty="0" smtClean="0"/>
              <a:t>本質是非同步</a:t>
            </a:r>
            <a:r>
              <a:rPr lang="zh-TW" altLang="en-US" sz="2000" dirty="0"/>
              <a:t>的</a:t>
            </a:r>
            <a:r>
              <a:rPr lang="zh-TW" altLang="en-US" sz="2000" dirty="0" smtClean="0"/>
              <a:t>，因此主要</a:t>
            </a:r>
            <a:r>
              <a:rPr lang="zh-TW" altLang="en-US" sz="2000" dirty="0"/>
              <a:t>的挑戰</a:t>
            </a:r>
            <a:r>
              <a:rPr lang="zh-TW" altLang="en-US" sz="2000" dirty="0" smtClean="0"/>
              <a:t>是需要一種跨越 </a:t>
            </a:r>
            <a:r>
              <a:rPr lang="en-US" altLang="zh-TW" sz="2000" dirty="0" smtClean="0"/>
              <a:t>Ethernet </a:t>
            </a:r>
            <a:r>
              <a:rPr lang="zh-TW" altLang="en-US" sz="2000" dirty="0" smtClean="0"/>
              <a:t>仍確保</a:t>
            </a:r>
            <a:r>
              <a:rPr lang="zh-TW" altLang="en-US" sz="2000" dirty="0"/>
              <a:t>同步</a:t>
            </a:r>
            <a:r>
              <a:rPr lang="zh-TW" altLang="en-US" sz="2000" dirty="0" smtClean="0"/>
              <a:t>和降低延遲</a:t>
            </a:r>
            <a:r>
              <a:rPr lang="en-US" altLang="zh-TW" sz="2000" dirty="0" smtClean="0"/>
              <a:t>/</a:t>
            </a:r>
            <a:r>
              <a:rPr lang="zh-TW" altLang="en-US" sz="2000" dirty="0" smtClean="0"/>
              <a:t>抖動的方法</a:t>
            </a:r>
            <a:endParaRPr lang="en-US" altLang="zh-TW" sz="2000" dirty="0" smtClean="0"/>
          </a:p>
          <a:p>
            <a:pPr lvl="2" algn="just"/>
            <a:r>
              <a:rPr lang="zh-TW" altLang="en-US" sz="1600" dirty="0" smtClean="0"/>
              <a:t>其中在</a:t>
            </a:r>
            <a:r>
              <a:rPr lang="zh-TW" altLang="en-US" sz="1600" dirty="0" smtClean="0">
                <a:solidFill>
                  <a:srgbClr val="FF0000"/>
                </a:solidFill>
              </a:rPr>
              <a:t>交換器 </a:t>
            </a:r>
            <a:r>
              <a:rPr lang="en-US" altLang="zh-TW" sz="1600" dirty="0" smtClean="0">
                <a:solidFill>
                  <a:srgbClr val="FF0000"/>
                </a:solidFill>
              </a:rPr>
              <a:t>(Switch) </a:t>
            </a:r>
            <a:r>
              <a:rPr lang="zh-TW" altLang="en-US" sz="1600" dirty="0" smtClean="0">
                <a:solidFill>
                  <a:srgbClr val="FF0000"/>
                </a:solidFill>
              </a:rPr>
              <a:t>上的不固定佇列延遲是最主要的問題</a:t>
            </a:r>
            <a:endParaRPr lang="zh-TW" altLang="en-US" sz="1600" dirty="0">
              <a:solidFill>
                <a:srgbClr val="FF0000"/>
              </a:solidFill>
            </a:endParaRPr>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63</a:t>
            </a:fld>
            <a:endParaRPr lang="en-US" altLang="zh-TW"/>
          </a:p>
        </p:txBody>
      </p:sp>
    </p:spTree>
    <p:extLst>
      <p:ext uri="{BB962C8B-B14F-4D97-AF65-F5344CB8AC3E}">
        <p14:creationId xmlns:p14="http://schemas.microsoft.com/office/powerpoint/2010/main" val="19083138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Packet-based </a:t>
            </a:r>
            <a:r>
              <a:rPr lang="en-US" altLang="zh-TW" sz="3200" dirty="0" smtClean="0"/>
              <a:t>Fronthaul </a:t>
            </a:r>
            <a:r>
              <a:rPr lang="zh-TW" altLang="en-US" sz="3200" dirty="0"/>
              <a:t>之設計與相關標準發展</a:t>
            </a:r>
            <a:endParaRPr lang="en-US" altLang="zh-TW" sz="3200" dirty="0"/>
          </a:p>
        </p:txBody>
      </p:sp>
      <p:sp>
        <p:nvSpPr>
          <p:cNvPr id="3" name="內容版面配置區 2"/>
          <p:cNvSpPr>
            <a:spLocks noGrp="1"/>
          </p:cNvSpPr>
          <p:nvPr>
            <p:ph idx="1"/>
          </p:nvPr>
        </p:nvSpPr>
        <p:spPr/>
        <p:txBody>
          <a:bodyPr/>
          <a:lstStyle/>
          <a:p>
            <a:pPr algn="just"/>
            <a:r>
              <a:rPr lang="en-US" altLang="zh-TW" sz="2400" dirty="0" smtClean="0"/>
              <a:t>Ethernet </a:t>
            </a:r>
            <a:r>
              <a:rPr lang="zh-TW" altLang="en-US" sz="2400" dirty="0" smtClean="0"/>
              <a:t>中造成延遲的原因及其特性分析如下</a:t>
            </a:r>
            <a:r>
              <a:rPr lang="en-US" altLang="zh-TW" sz="2400" dirty="0" smtClean="0"/>
              <a:t>︰</a:t>
            </a:r>
          </a:p>
          <a:p>
            <a:pPr lvl="1" algn="just"/>
            <a:r>
              <a:rPr lang="zh-TW" altLang="en-US" sz="2000" dirty="0" smtClean="0"/>
              <a:t>傳播延遲 </a:t>
            </a:r>
            <a:r>
              <a:rPr lang="en-US" altLang="zh-TW" sz="2000" dirty="0" smtClean="0"/>
              <a:t>(propagation delay) </a:t>
            </a:r>
            <a:r>
              <a:rPr lang="en-US" altLang="zh-TW" sz="2000" dirty="0"/>
              <a:t>– </a:t>
            </a:r>
            <a:r>
              <a:rPr lang="zh-TW" altLang="en-US" sz="2000" dirty="0" smtClean="0"/>
              <a:t>可確定，與距離相關，</a:t>
            </a:r>
            <a:r>
              <a:rPr lang="en-US" altLang="zh-TW" sz="2000" dirty="0" smtClean="0"/>
              <a:t>5 </a:t>
            </a:r>
            <a:r>
              <a:rPr lang="el-GR" altLang="zh-TW" sz="2000" dirty="0"/>
              <a:t>μ</a:t>
            </a:r>
            <a:r>
              <a:rPr lang="en-US" altLang="zh-TW" sz="2000" dirty="0" smtClean="0"/>
              <a:t>s/km</a:t>
            </a:r>
            <a:endParaRPr lang="en-US" altLang="zh-TW" sz="2000" dirty="0"/>
          </a:p>
          <a:p>
            <a:pPr lvl="1" algn="just"/>
            <a:r>
              <a:rPr lang="zh-TW" altLang="en-US" sz="2000" dirty="0" smtClean="0"/>
              <a:t>交換延遲 </a:t>
            </a:r>
            <a:r>
              <a:rPr lang="en-US" altLang="zh-TW" sz="2000" dirty="0" smtClean="0"/>
              <a:t>(switching delay) – </a:t>
            </a:r>
            <a:r>
              <a:rPr lang="zh-TW" altLang="en-US" sz="2000" dirty="0" smtClean="0"/>
              <a:t>可確定</a:t>
            </a:r>
            <a:endParaRPr lang="en-US" altLang="zh-TW" sz="2000" dirty="0" smtClean="0"/>
          </a:p>
          <a:p>
            <a:pPr lvl="2" algn="just"/>
            <a:r>
              <a:rPr lang="en-US" altLang="zh-TW" sz="1600" dirty="0" smtClean="0"/>
              <a:t>in </a:t>
            </a:r>
            <a:r>
              <a:rPr lang="en-US" altLang="zh-TW" sz="1600" dirty="0"/>
              <a:t>the </a:t>
            </a:r>
            <a:r>
              <a:rPr lang="en-US" altLang="zh-TW" sz="1600" dirty="0" smtClean="0"/>
              <a:t>order of </a:t>
            </a:r>
            <a:r>
              <a:rPr lang="el-GR" altLang="zh-TW" sz="1600" dirty="0"/>
              <a:t>μ</a:t>
            </a:r>
            <a:r>
              <a:rPr lang="en-US" altLang="zh-TW" sz="1600" dirty="0"/>
              <a:t>s </a:t>
            </a:r>
            <a:r>
              <a:rPr lang="en-US" altLang="zh-TW" sz="1600" dirty="0" smtClean="0"/>
              <a:t>for store-and-forward</a:t>
            </a:r>
            <a:r>
              <a:rPr lang="en-US" altLang="zh-TW" sz="1600" dirty="0"/>
              <a:t> switches</a:t>
            </a:r>
          </a:p>
          <a:p>
            <a:pPr lvl="2" algn="just"/>
            <a:r>
              <a:rPr lang="en-US" altLang="zh-TW" sz="1600" dirty="0"/>
              <a:t>in order of </a:t>
            </a:r>
            <a:r>
              <a:rPr lang="en-US" altLang="zh-TW" sz="1600" dirty="0" smtClean="0"/>
              <a:t> </a:t>
            </a:r>
            <a:r>
              <a:rPr lang="en-US" altLang="zh-TW" sz="1600" dirty="0"/>
              <a:t>ns </a:t>
            </a:r>
            <a:r>
              <a:rPr lang="en-US" altLang="zh-TW" sz="1600" dirty="0" smtClean="0"/>
              <a:t>for cut-through switches</a:t>
            </a:r>
            <a:endParaRPr lang="en-US" altLang="zh-TW" sz="1600" dirty="0"/>
          </a:p>
          <a:p>
            <a:pPr lvl="1" algn="just"/>
            <a:r>
              <a:rPr lang="zh-TW" altLang="en-US" sz="2000" dirty="0" smtClean="0"/>
              <a:t>傳輸延遲 </a:t>
            </a:r>
            <a:r>
              <a:rPr lang="en-US" altLang="zh-TW" sz="2000" dirty="0" smtClean="0"/>
              <a:t>(transmission delay) – </a:t>
            </a:r>
            <a:r>
              <a:rPr lang="zh-TW" altLang="en-US" sz="2000" dirty="0" smtClean="0"/>
              <a:t>可</a:t>
            </a:r>
            <a:r>
              <a:rPr lang="zh-TW" altLang="en-US" sz="2000" dirty="0"/>
              <a:t>確定</a:t>
            </a:r>
            <a:r>
              <a:rPr lang="zh-TW" altLang="en-US" sz="2000" dirty="0" smtClean="0"/>
              <a:t>，與封包長度及鏈路資料傳輸率有關</a:t>
            </a:r>
            <a:endParaRPr lang="en-US" altLang="zh-TW" sz="2000" dirty="0"/>
          </a:p>
          <a:p>
            <a:pPr lvl="1" algn="just"/>
            <a:r>
              <a:rPr lang="zh-TW" altLang="en-US" sz="2000" dirty="0"/>
              <a:t>佇列</a:t>
            </a:r>
            <a:r>
              <a:rPr lang="zh-TW" altLang="en-US" sz="2000" dirty="0" smtClean="0"/>
              <a:t>延遲 </a:t>
            </a:r>
            <a:r>
              <a:rPr lang="en-US" altLang="zh-TW" sz="2000" dirty="0" smtClean="0"/>
              <a:t>(queuing delay) – </a:t>
            </a:r>
            <a:r>
              <a:rPr lang="zh-TW" altLang="en-US" sz="2000" dirty="0" smtClean="0">
                <a:solidFill>
                  <a:srgbClr val="FF0000"/>
                </a:solidFill>
              </a:rPr>
              <a:t>不可</a:t>
            </a:r>
            <a:r>
              <a:rPr lang="zh-TW" altLang="en-US" sz="2000" dirty="0">
                <a:solidFill>
                  <a:srgbClr val="FF0000"/>
                </a:solidFill>
              </a:rPr>
              <a:t>確定</a:t>
            </a:r>
            <a:r>
              <a:rPr lang="zh-TW" altLang="en-US" sz="2000" dirty="0" smtClean="0"/>
              <a:t>，與當下網路負載有關</a:t>
            </a:r>
            <a:endParaRPr lang="en-US" altLang="zh-TW"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64</a:t>
            </a:fld>
            <a:endParaRPr lang="en-US" altLang="zh-TW"/>
          </a:p>
        </p:txBody>
      </p:sp>
    </p:spTree>
    <p:extLst>
      <p:ext uri="{BB962C8B-B14F-4D97-AF65-F5344CB8AC3E}">
        <p14:creationId xmlns:p14="http://schemas.microsoft.com/office/powerpoint/2010/main" val="29498867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Packet-based </a:t>
            </a:r>
            <a:r>
              <a:rPr lang="en-US" altLang="zh-TW" sz="3200" dirty="0" smtClean="0"/>
              <a:t>Fronthaul </a:t>
            </a:r>
            <a:r>
              <a:rPr lang="zh-TW" altLang="en-US" sz="3200" dirty="0"/>
              <a:t>之設計與相關標準發展</a:t>
            </a:r>
            <a:endParaRPr lang="en-US" altLang="zh-TW" sz="3200" dirty="0"/>
          </a:p>
        </p:txBody>
      </p:sp>
      <p:sp>
        <p:nvSpPr>
          <p:cNvPr id="3" name="內容版面配置區 2"/>
          <p:cNvSpPr>
            <a:spLocks noGrp="1"/>
          </p:cNvSpPr>
          <p:nvPr>
            <p:ph idx="1"/>
          </p:nvPr>
        </p:nvSpPr>
        <p:spPr>
          <a:xfrm>
            <a:off x="786150" y="1472388"/>
            <a:ext cx="7571700" cy="4764900"/>
          </a:xfrm>
        </p:spPr>
        <p:txBody>
          <a:bodyPr/>
          <a:lstStyle/>
          <a:p>
            <a:r>
              <a:rPr lang="zh-TW" altLang="en-US" sz="2400" dirty="0" smtClean="0"/>
              <a:t>以 </a:t>
            </a:r>
            <a:r>
              <a:rPr lang="en-US" altLang="zh-TW" sz="2400" dirty="0" smtClean="0"/>
              <a:t>I/Q over Ethernet </a:t>
            </a:r>
            <a:r>
              <a:rPr lang="zh-TW" altLang="en-US" sz="2400" dirty="0" smtClean="0"/>
              <a:t>為例，使用 </a:t>
            </a:r>
            <a:r>
              <a:rPr lang="en-US" altLang="zh-TW" sz="2400" dirty="0"/>
              <a:t>IEEE </a:t>
            </a:r>
            <a:r>
              <a:rPr lang="en-US" altLang="zh-TW" sz="2400" dirty="0" smtClean="0"/>
              <a:t>1558 (Precision </a:t>
            </a:r>
            <a:r>
              <a:rPr lang="en-US" altLang="zh-TW" sz="2400" dirty="0"/>
              <a:t>Time </a:t>
            </a:r>
            <a:r>
              <a:rPr lang="en-US" altLang="zh-TW" sz="2400" dirty="0" smtClean="0"/>
              <a:t>Protocol; PTP) </a:t>
            </a:r>
            <a:r>
              <a:rPr lang="zh-TW" altLang="en-US" sz="2400" dirty="0" smtClean="0"/>
              <a:t>交換時間戳記來</a:t>
            </a:r>
            <a:r>
              <a:rPr lang="zh-TW" altLang="en-US" sz="2400" dirty="0" smtClean="0">
                <a:solidFill>
                  <a:srgbClr val="FF0000"/>
                </a:solidFill>
              </a:rPr>
              <a:t>確保同步</a:t>
            </a:r>
            <a:r>
              <a:rPr lang="zh-TW" altLang="en-US" sz="2400" dirty="0" smtClean="0"/>
              <a:t>的可能方案</a:t>
            </a:r>
            <a:endParaRPr lang="en-US" altLang="zh-TW" sz="24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65</a:t>
            </a:fld>
            <a:endParaRPr lang="en-US" altLang="zh-TW"/>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461" y="2976052"/>
            <a:ext cx="4752528" cy="373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35496" y="6453336"/>
            <a:ext cx="2304256" cy="369332"/>
          </a:xfrm>
          <a:prstGeom prst="rect">
            <a:avLst/>
          </a:prstGeom>
          <a:noFill/>
        </p:spPr>
        <p:txBody>
          <a:bodyPr wrap="square" rtlCol="0">
            <a:spAutoFit/>
          </a:bodyPr>
          <a:lstStyle/>
          <a:p>
            <a:r>
              <a:rPr lang="zh-TW" altLang="en-US" dirty="0"/>
              <a:t>圖片來源</a:t>
            </a:r>
            <a:r>
              <a:rPr lang="en-US" altLang="zh-TW" dirty="0"/>
              <a:t>:</a:t>
            </a:r>
            <a:r>
              <a:rPr lang="zh-TW" altLang="en-US" dirty="0"/>
              <a:t>引用</a:t>
            </a:r>
            <a:r>
              <a:rPr lang="zh-TW" altLang="en-US" dirty="0" smtClean="0"/>
              <a:t>自 </a:t>
            </a:r>
            <a:r>
              <a:rPr lang="en-US" altLang="zh-TW" dirty="0" smtClean="0"/>
              <a:t>[3]</a:t>
            </a:r>
            <a:endParaRPr lang="zh-TW" altLang="en-US" dirty="0"/>
          </a:p>
        </p:txBody>
      </p:sp>
    </p:spTree>
    <p:extLst>
      <p:ext uri="{BB962C8B-B14F-4D97-AF65-F5344CB8AC3E}">
        <p14:creationId xmlns:p14="http://schemas.microsoft.com/office/powerpoint/2010/main" val="20239763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Packet-based </a:t>
            </a:r>
            <a:r>
              <a:rPr lang="en-US" altLang="zh-TW" sz="3200" dirty="0" smtClean="0"/>
              <a:t>Fronthaul </a:t>
            </a:r>
            <a:r>
              <a:rPr lang="zh-TW" altLang="en-US" sz="3200" dirty="0"/>
              <a:t>之設計與相關標準發展</a:t>
            </a:r>
            <a:endParaRPr lang="en-US" altLang="zh-TW" sz="3200" dirty="0"/>
          </a:p>
        </p:txBody>
      </p:sp>
      <p:sp>
        <p:nvSpPr>
          <p:cNvPr id="3" name="內容版面配置區 2"/>
          <p:cNvSpPr>
            <a:spLocks noGrp="1"/>
          </p:cNvSpPr>
          <p:nvPr>
            <p:ph idx="1"/>
          </p:nvPr>
        </p:nvSpPr>
        <p:spPr/>
        <p:txBody>
          <a:bodyPr/>
          <a:lstStyle/>
          <a:p>
            <a:pPr algn="just"/>
            <a:r>
              <a:rPr lang="zh-TW" altLang="en-US" sz="2400" dirty="0" smtClean="0"/>
              <a:t>使用 </a:t>
            </a:r>
            <a:r>
              <a:rPr lang="en-US" altLang="zh-TW" sz="2400" dirty="0" smtClean="0">
                <a:solidFill>
                  <a:srgbClr val="FF0000"/>
                </a:solidFill>
              </a:rPr>
              <a:t>Source Scheduling </a:t>
            </a:r>
            <a:r>
              <a:rPr lang="zh-TW" altLang="en-US" sz="2400" dirty="0" smtClean="0">
                <a:solidFill>
                  <a:srgbClr val="FF0000"/>
                </a:solidFill>
              </a:rPr>
              <a:t>技術降低抖動 </a:t>
            </a:r>
            <a:r>
              <a:rPr lang="en-US" altLang="zh-TW" sz="2400" dirty="0" smtClean="0"/>
              <a:t>(IEEE 802.1Qbv)</a:t>
            </a:r>
          </a:p>
          <a:p>
            <a:pPr lvl="1" algn="just"/>
            <a:r>
              <a:rPr lang="zh-TW" altLang="en-US" sz="2000" dirty="0" smtClean="0"/>
              <a:t>利用排程機制預先保留時間區間傳送受保護的 </a:t>
            </a:r>
            <a:r>
              <a:rPr lang="en-US" altLang="zh-TW" sz="2000" dirty="0" smtClean="0"/>
              <a:t>(</a:t>
            </a:r>
            <a:r>
              <a:rPr lang="zh-TW" altLang="en-US" sz="2000" dirty="0" smtClean="0"/>
              <a:t>對抖動較敏感的</a:t>
            </a:r>
            <a:r>
              <a:rPr lang="en-US" altLang="zh-TW" sz="2000" dirty="0" smtClean="0"/>
              <a:t>) C-RAN Fronthaul traffic</a:t>
            </a:r>
            <a:r>
              <a:rPr lang="zh-TW" altLang="en-US" sz="2000" dirty="0" smtClean="0"/>
              <a:t>，可達到控制</a:t>
            </a:r>
            <a:r>
              <a:rPr lang="en-US" altLang="zh-TW" sz="2000" dirty="0" smtClean="0"/>
              <a:t>/</a:t>
            </a:r>
            <a:r>
              <a:rPr lang="zh-TW" altLang="en-US" sz="2000" dirty="0" smtClean="0"/>
              <a:t>降低抖動的效果</a:t>
            </a:r>
            <a:endParaRPr lang="en-US" altLang="zh-TW" sz="2000" dirty="0" smtClean="0"/>
          </a:p>
          <a:p>
            <a:pPr lvl="1" algn="just"/>
            <a:r>
              <a:rPr lang="zh-TW" altLang="en-US" sz="2000" dirty="0" smtClean="0"/>
              <a:t>未受保護的其餘 </a:t>
            </a:r>
            <a:r>
              <a:rPr lang="en-US" altLang="zh-TW" sz="2000" dirty="0" smtClean="0"/>
              <a:t>traffic </a:t>
            </a:r>
            <a:r>
              <a:rPr lang="zh-TW" altLang="en-US" sz="2000" dirty="0" smtClean="0"/>
              <a:t>則以盡力傳送為原則</a:t>
            </a:r>
            <a:endParaRPr lang="en-US" altLang="zh-TW" sz="2000" dirty="0"/>
          </a:p>
          <a:p>
            <a:pPr algn="just"/>
            <a:endParaRPr lang="en-US" altLang="zh-TW" sz="2400" dirty="0" smtClean="0"/>
          </a:p>
          <a:p>
            <a:pPr algn="just"/>
            <a:endParaRPr lang="en-US" altLang="zh-TW" sz="2400" dirty="0" smtClean="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66</a:t>
            </a:fld>
            <a:endParaRPr lang="en-US" altLang="zh-TW"/>
          </a:p>
        </p:txBody>
      </p:sp>
      <p:grpSp>
        <p:nvGrpSpPr>
          <p:cNvPr id="6" name="群組 5"/>
          <p:cNvGrpSpPr/>
          <p:nvPr/>
        </p:nvGrpSpPr>
        <p:grpSpPr>
          <a:xfrm>
            <a:off x="1979712" y="3284984"/>
            <a:ext cx="5256584" cy="2926413"/>
            <a:chOff x="2051720" y="3382907"/>
            <a:chExt cx="5256584" cy="2926413"/>
          </a:xfrm>
        </p:grpSpPr>
        <p:sp>
          <p:nvSpPr>
            <p:cNvPr id="7" name="矩形 6"/>
            <p:cNvSpPr/>
            <p:nvPr/>
          </p:nvSpPr>
          <p:spPr bwMode="auto">
            <a:xfrm>
              <a:off x="2344738" y="5303919"/>
              <a:ext cx="720080" cy="441340"/>
            </a:xfrm>
            <a:prstGeom prst="rect">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8" name="矩形 7"/>
            <p:cNvSpPr/>
            <p:nvPr/>
          </p:nvSpPr>
          <p:spPr bwMode="auto">
            <a:xfrm>
              <a:off x="2339752" y="4797152"/>
              <a:ext cx="936104" cy="360040"/>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cxnSp>
          <p:nvCxnSpPr>
            <p:cNvPr id="9" name="直線接點 8"/>
            <p:cNvCxnSpPr/>
            <p:nvPr/>
          </p:nvCxnSpPr>
          <p:spPr bwMode="auto">
            <a:xfrm>
              <a:off x="2051720" y="5157192"/>
              <a:ext cx="5256584" cy="0"/>
            </a:xfrm>
            <a:prstGeom prst="line">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4025231" y="4792506"/>
              <a:ext cx="720080" cy="360040"/>
            </a:xfrm>
            <a:prstGeom prst="rect">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1" name="矩形 10"/>
            <p:cNvSpPr/>
            <p:nvPr/>
          </p:nvSpPr>
          <p:spPr bwMode="auto">
            <a:xfrm>
              <a:off x="6516216" y="4797152"/>
              <a:ext cx="432048" cy="360040"/>
            </a:xfrm>
            <a:prstGeom prst="rect">
              <a:avLst/>
            </a:prstGeom>
            <a:solidFill>
              <a:schemeClr val="accent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2" name="矩形 11"/>
            <p:cNvSpPr/>
            <p:nvPr/>
          </p:nvSpPr>
          <p:spPr bwMode="auto">
            <a:xfrm>
              <a:off x="5220072" y="4797152"/>
              <a:ext cx="864096" cy="360040"/>
            </a:xfrm>
            <a:prstGeom prst="rect">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3" name="文字方塊 12"/>
            <p:cNvSpPr txBox="1"/>
            <p:nvPr/>
          </p:nvSpPr>
          <p:spPr>
            <a:xfrm>
              <a:off x="2537545" y="5339923"/>
              <a:ext cx="648072" cy="369332"/>
            </a:xfrm>
            <a:prstGeom prst="rect">
              <a:avLst/>
            </a:prstGeom>
            <a:noFill/>
          </p:spPr>
          <p:txBody>
            <a:bodyPr wrap="square" rtlCol="0">
              <a:spAutoFit/>
            </a:bodyPr>
            <a:lstStyle/>
            <a:p>
              <a:r>
                <a:rPr lang="en-US" altLang="zh-TW" dirty="0" smtClean="0"/>
                <a:t>A</a:t>
              </a:r>
              <a:endParaRPr lang="zh-TW" altLang="en-US" dirty="0"/>
            </a:p>
          </p:txBody>
        </p:sp>
        <p:sp>
          <p:nvSpPr>
            <p:cNvPr id="14" name="文字方塊 13"/>
            <p:cNvSpPr txBox="1"/>
            <p:nvPr/>
          </p:nvSpPr>
          <p:spPr>
            <a:xfrm>
              <a:off x="2519772" y="4812754"/>
              <a:ext cx="576064" cy="369332"/>
            </a:xfrm>
            <a:prstGeom prst="rect">
              <a:avLst/>
            </a:prstGeom>
            <a:noFill/>
          </p:spPr>
          <p:txBody>
            <a:bodyPr wrap="square" rtlCol="0">
              <a:spAutoFit/>
            </a:bodyPr>
            <a:lstStyle/>
            <a:p>
              <a:pPr algn="ctr"/>
              <a:r>
                <a:rPr lang="en-US" altLang="zh-TW" dirty="0" smtClean="0"/>
                <a:t>B</a:t>
              </a:r>
              <a:endParaRPr lang="zh-TW" altLang="en-US" dirty="0"/>
            </a:p>
          </p:txBody>
        </p:sp>
        <p:sp>
          <p:nvSpPr>
            <p:cNvPr id="15" name="文字方塊 14"/>
            <p:cNvSpPr txBox="1"/>
            <p:nvPr/>
          </p:nvSpPr>
          <p:spPr>
            <a:xfrm>
              <a:off x="4067100" y="4768309"/>
              <a:ext cx="648072" cy="369332"/>
            </a:xfrm>
            <a:prstGeom prst="rect">
              <a:avLst/>
            </a:prstGeom>
            <a:noFill/>
          </p:spPr>
          <p:txBody>
            <a:bodyPr wrap="square" rtlCol="0">
              <a:spAutoFit/>
            </a:bodyPr>
            <a:lstStyle/>
            <a:p>
              <a:pPr algn="ctr"/>
              <a:r>
                <a:rPr lang="en-US" altLang="zh-TW" dirty="0" smtClean="0"/>
                <a:t>A</a:t>
              </a:r>
              <a:endParaRPr lang="zh-TW" altLang="en-US" dirty="0"/>
            </a:p>
          </p:txBody>
        </p:sp>
        <p:sp>
          <p:nvSpPr>
            <p:cNvPr id="16" name="文字方塊 15"/>
            <p:cNvSpPr txBox="1"/>
            <p:nvPr/>
          </p:nvSpPr>
          <p:spPr>
            <a:xfrm>
              <a:off x="5328084" y="4787860"/>
              <a:ext cx="648072" cy="369332"/>
            </a:xfrm>
            <a:prstGeom prst="rect">
              <a:avLst/>
            </a:prstGeom>
            <a:noFill/>
          </p:spPr>
          <p:txBody>
            <a:bodyPr wrap="square" rtlCol="0">
              <a:spAutoFit/>
            </a:bodyPr>
            <a:lstStyle/>
            <a:p>
              <a:pPr algn="ctr"/>
              <a:r>
                <a:rPr lang="en-US" altLang="zh-TW" dirty="0" smtClean="0"/>
                <a:t>A</a:t>
              </a:r>
              <a:endParaRPr lang="zh-TW" altLang="en-US" dirty="0"/>
            </a:p>
          </p:txBody>
        </p:sp>
        <p:sp>
          <p:nvSpPr>
            <p:cNvPr id="17" name="文字方塊 16"/>
            <p:cNvSpPr txBox="1"/>
            <p:nvPr/>
          </p:nvSpPr>
          <p:spPr>
            <a:xfrm>
              <a:off x="6372200" y="4837906"/>
              <a:ext cx="720080" cy="367397"/>
            </a:xfrm>
            <a:prstGeom prst="rect">
              <a:avLst/>
            </a:prstGeom>
            <a:noFill/>
          </p:spPr>
          <p:txBody>
            <a:bodyPr wrap="square" rtlCol="0">
              <a:spAutoFit/>
            </a:bodyPr>
            <a:lstStyle/>
            <a:p>
              <a:pPr algn="ctr"/>
              <a:r>
                <a:rPr lang="en-US" altLang="zh-TW" dirty="0" smtClean="0"/>
                <a:t>B</a:t>
              </a:r>
              <a:endParaRPr lang="zh-TW" altLang="en-US" dirty="0"/>
            </a:p>
          </p:txBody>
        </p:sp>
        <p:sp>
          <p:nvSpPr>
            <p:cNvPr id="18" name="矩形 17"/>
            <p:cNvSpPr/>
            <p:nvPr/>
          </p:nvSpPr>
          <p:spPr bwMode="auto">
            <a:xfrm>
              <a:off x="2344738" y="5877272"/>
              <a:ext cx="720080" cy="432048"/>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9" name="文字方塊 18"/>
            <p:cNvSpPr txBox="1"/>
            <p:nvPr/>
          </p:nvSpPr>
          <p:spPr>
            <a:xfrm>
              <a:off x="2488754" y="5892710"/>
              <a:ext cx="432048" cy="369332"/>
            </a:xfrm>
            <a:prstGeom prst="rect">
              <a:avLst/>
            </a:prstGeom>
            <a:noFill/>
          </p:spPr>
          <p:txBody>
            <a:bodyPr wrap="square" rtlCol="0">
              <a:spAutoFit/>
            </a:bodyPr>
            <a:lstStyle/>
            <a:p>
              <a:pPr algn="ctr"/>
              <a:r>
                <a:rPr lang="en-US" altLang="zh-TW" dirty="0" smtClean="0"/>
                <a:t>B</a:t>
              </a:r>
              <a:endParaRPr lang="zh-TW" altLang="en-US" dirty="0"/>
            </a:p>
          </p:txBody>
        </p:sp>
        <p:pic>
          <p:nvPicPr>
            <p:cNvPr id="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730" y="5450705"/>
              <a:ext cx="14001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文字方塊 20"/>
            <p:cNvSpPr txBox="1"/>
            <p:nvPr/>
          </p:nvSpPr>
          <p:spPr>
            <a:xfrm>
              <a:off x="3167844" y="4104153"/>
              <a:ext cx="216024" cy="738664"/>
            </a:xfrm>
            <a:prstGeom prst="rect">
              <a:avLst/>
            </a:prstGeom>
            <a:noFill/>
          </p:spPr>
          <p:txBody>
            <a:bodyPr wrap="square" rtlCol="0">
              <a:spAutoFit/>
            </a:bodyPr>
            <a:lstStyle/>
            <a:p>
              <a:r>
                <a:rPr lang="en-US" altLang="zh-TW" sz="1400" dirty="0" smtClean="0"/>
                <a:t>|</a:t>
              </a:r>
            </a:p>
            <a:p>
              <a:r>
                <a:rPr lang="en-US" altLang="zh-TW" sz="1400" dirty="0" smtClean="0"/>
                <a:t>|</a:t>
              </a:r>
            </a:p>
            <a:p>
              <a:r>
                <a:rPr lang="en-US" altLang="zh-TW" sz="1400" dirty="0"/>
                <a:t>|</a:t>
              </a:r>
              <a:endParaRPr lang="zh-TW" altLang="en-US" sz="1400" dirty="0"/>
            </a:p>
          </p:txBody>
        </p:sp>
        <p:pic>
          <p:nvPicPr>
            <p:cNvPr id="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774" y="3382907"/>
              <a:ext cx="38004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7796" y="4109672"/>
              <a:ext cx="268287"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0024" y="4104153"/>
              <a:ext cx="268287"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直線單箭頭接點 24"/>
            <p:cNvCxnSpPr/>
            <p:nvPr/>
          </p:nvCxnSpPr>
          <p:spPr bwMode="auto">
            <a:xfrm>
              <a:off x="5976156" y="5709255"/>
              <a:ext cx="828092" cy="0"/>
            </a:xfrm>
            <a:prstGeom prst="straightConnector1">
              <a:avLst/>
            </a:prstGeom>
            <a:solidFill>
              <a:schemeClr val="accent1"/>
            </a:solidFill>
            <a:ln w="476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字方塊 25"/>
            <p:cNvSpPr txBox="1"/>
            <p:nvPr/>
          </p:nvSpPr>
          <p:spPr>
            <a:xfrm>
              <a:off x="6003205" y="5833848"/>
              <a:ext cx="648072" cy="338554"/>
            </a:xfrm>
            <a:prstGeom prst="rect">
              <a:avLst/>
            </a:prstGeom>
            <a:noFill/>
          </p:spPr>
          <p:txBody>
            <a:bodyPr wrap="square" rtlCol="0">
              <a:spAutoFit/>
            </a:bodyPr>
            <a:lstStyle/>
            <a:p>
              <a:r>
                <a:rPr lang="en-US" altLang="zh-TW" sz="1600" dirty="0" smtClean="0"/>
                <a:t>time</a:t>
              </a:r>
              <a:endParaRPr lang="zh-TW" altLang="en-US" sz="1600" dirty="0"/>
            </a:p>
          </p:txBody>
        </p:sp>
      </p:grpSp>
    </p:spTree>
    <p:extLst>
      <p:ext uri="{BB962C8B-B14F-4D97-AF65-F5344CB8AC3E}">
        <p14:creationId xmlns:p14="http://schemas.microsoft.com/office/powerpoint/2010/main" val="7836054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Packet-based </a:t>
            </a:r>
            <a:r>
              <a:rPr lang="en-US" altLang="zh-TW" sz="3200" dirty="0" smtClean="0"/>
              <a:t>Fronthaul </a:t>
            </a:r>
            <a:r>
              <a:rPr lang="zh-TW" altLang="en-US" sz="3200" dirty="0"/>
              <a:t>之設計與相關標準發展</a:t>
            </a:r>
            <a:endParaRPr lang="en-US" altLang="zh-TW" sz="3200" dirty="0"/>
          </a:p>
        </p:txBody>
      </p:sp>
      <p:sp>
        <p:nvSpPr>
          <p:cNvPr id="3" name="內容版面配置區 2"/>
          <p:cNvSpPr>
            <a:spLocks noGrp="1"/>
          </p:cNvSpPr>
          <p:nvPr>
            <p:ph idx="1"/>
          </p:nvPr>
        </p:nvSpPr>
        <p:spPr/>
        <p:txBody>
          <a:bodyPr/>
          <a:lstStyle/>
          <a:p>
            <a:pPr algn="just"/>
            <a:r>
              <a:rPr lang="zh-TW" altLang="en-US" sz="2400" dirty="0" smtClean="0"/>
              <a:t>在交換器上使用 </a:t>
            </a:r>
            <a:r>
              <a:rPr lang="en-US" altLang="zh-TW" sz="2400" dirty="0" smtClean="0">
                <a:solidFill>
                  <a:srgbClr val="FF0000"/>
                </a:solidFill>
              </a:rPr>
              <a:t>Preemption </a:t>
            </a:r>
            <a:r>
              <a:rPr lang="zh-TW" altLang="en-US" sz="2400" dirty="0" smtClean="0">
                <a:solidFill>
                  <a:srgbClr val="FF0000"/>
                </a:solidFill>
              </a:rPr>
              <a:t>技術降低延遲與抖動 </a:t>
            </a:r>
            <a:r>
              <a:rPr lang="en-US" altLang="zh-TW" sz="2400" dirty="0" smtClean="0"/>
              <a:t>(IEEE 802.1Qbu)</a:t>
            </a:r>
          </a:p>
          <a:p>
            <a:pPr lvl="1" algn="just"/>
            <a:r>
              <a:rPr lang="zh-TW" altLang="en-US" sz="2000" dirty="0"/>
              <a:t>當高</a:t>
            </a:r>
            <a:r>
              <a:rPr lang="zh-TW" altLang="en-US" sz="2000" dirty="0" smtClean="0"/>
              <a:t>優先權 的 </a:t>
            </a:r>
            <a:r>
              <a:rPr lang="en-US" altLang="zh-TW" sz="2000" dirty="0"/>
              <a:t>(C-RAN Fronthaul traffic) </a:t>
            </a:r>
            <a:r>
              <a:rPr lang="zh-TW" altLang="en-US" sz="2000" dirty="0" smtClean="0"/>
              <a:t>封包抵達時</a:t>
            </a:r>
            <a:r>
              <a:rPr lang="zh-TW" altLang="en-US" sz="2000" dirty="0"/>
              <a:t>，</a:t>
            </a:r>
            <a:r>
              <a:rPr lang="zh-TW" altLang="en-US" sz="2000" dirty="0" smtClean="0"/>
              <a:t>可以中斷低優先權的封包傳送，待高優先權的封包轉送完後再繼續原本</a:t>
            </a:r>
            <a:r>
              <a:rPr lang="zh-TW" altLang="en-US" sz="2000" dirty="0"/>
              <a:t>低優先權的封</a:t>
            </a:r>
            <a:r>
              <a:rPr lang="zh-TW" altLang="en-US" sz="2000" dirty="0" smtClean="0"/>
              <a:t>包轉送</a:t>
            </a:r>
            <a:endParaRPr lang="en-US" altLang="zh-TW" sz="2000" dirty="0" smtClean="0"/>
          </a:p>
          <a:p>
            <a:pPr lvl="1" algn="just"/>
            <a:r>
              <a:rPr lang="zh-TW" altLang="en-US" sz="2000" dirty="0" smtClean="0"/>
              <a:t>被分段後的個別封包長度必須 ≥ </a:t>
            </a:r>
            <a:r>
              <a:rPr lang="en-US" altLang="zh-TW" sz="2000" dirty="0" smtClean="0"/>
              <a:t>64 Bytes</a:t>
            </a:r>
            <a:r>
              <a:rPr lang="zh-TW" altLang="en-US" sz="2000" dirty="0" smtClean="0"/>
              <a:t>，且在接收端進行重組</a:t>
            </a:r>
            <a:endParaRPr lang="en-US" altLang="zh-TW" sz="2000" dirty="0" smtClean="0"/>
          </a:p>
          <a:p>
            <a:pPr lvl="1" algn="just"/>
            <a:endParaRPr lang="en-US" altLang="zh-TW" sz="2000" dirty="0" smtClean="0"/>
          </a:p>
          <a:p>
            <a:pPr algn="just"/>
            <a:endParaRPr lang="en-US" altLang="zh-TW" sz="2400" dirty="0" smtClean="0"/>
          </a:p>
          <a:p>
            <a:pPr algn="just"/>
            <a:endParaRPr lang="en-US" altLang="zh-TW" sz="24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67</a:t>
            </a:fld>
            <a:endParaRPr lang="en-US" altLang="zh-TW"/>
          </a:p>
        </p:txBody>
      </p:sp>
      <p:grpSp>
        <p:nvGrpSpPr>
          <p:cNvPr id="6" name="群組 5"/>
          <p:cNvGrpSpPr/>
          <p:nvPr/>
        </p:nvGrpSpPr>
        <p:grpSpPr>
          <a:xfrm>
            <a:off x="1835696" y="4067046"/>
            <a:ext cx="5472749" cy="2026250"/>
            <a:chOff x="1619531" y="3248025"/>
            <a:chExt cx="5472749" cy="2026250"/>
          </a:xfrm>
        </p:grpSpPr>
        <p:sp>
          <p:nvSpPr>
            <p:cNvPr id="7" name="矩形 6"/>
            <p:cNvSpPr/>
            <p:nvPr/>
          </p:nvSpPr>
          <p:spPr bwMode="auto">
            <a:xfrm>
              <a:off x="3246512" y="3571813"/>
              <a:ext cx="504056" cy="288032"/>
            </a:xfrm>
            <a:prstGeom prst="rect">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cxnSp>
          <p:nvCxnSpPr>
            <p:cNvPr id="8" name="直線接點 7"/>
            <p:cNvCxnSpPr/>
            <p:nvPr/>
          </p:nvCxnSpPr>
          <p:spPr bwMode="auto">
            <a:xfrm>
              <a:off x="2051720" y="3861048"/>
              <a:ext cx="3240360" cy="0"/>
            </a:xfrm>
            <a:prstGeom prst="line">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接點 8"/>
            <p:cNvCxnSpPr/>
            <p:nvPr/>
          </p:nvCxnSpPr>
          <p:spPr bwMode="auto">
            <a:xfrm>
              <a:off x="2051720" y="4365104"/>
              <a:ext cx="3240360" cy="0"/>
            </a:xfrm>
            <a:prstGeom prst="line">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接點 9"/>
            <p:cNvCxnSpPr/>
            <p:nvPr/>
          </p:nvCxnSpPr>
          <p:spPr bwMode="auto">
            <a:xfrm flipV="1">
              <a:off x="2051720" y="4796412"/>
              <a:ext cx="5040560" cy="740"/>
            </a:xfrm>
            <a:prstGeom prst="line">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接點 10"/>
            <p:cNvCxnSpPr/>
            <p:nvPr/>
          </p:nvCxnSpPr>
          <p:spPr bwMode="auto">
            <a:xfrm flipV="1">
              <a:off x="2051720" y="5228459"/>
              <a:ext cx="5040560" cy="741"/>
            </a:xfrm>
            <a:prstGeom prst="line">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bwMode="auto">
            <a:xfrm>
              <a:off x="2915816" y="4077072"/>
              <a:ext cx="1512168" cy="288032"/>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3" name="文字方塊 12"/>
            <p:cNvSpPr txBox="1"/>
            <p:nvPr/>
          </p:nvSpPr>
          <p:spPr>
            <a:xfrm>
              <a:off x="3337223" y="3523735"/>
              <a:ext cx="360040" cy="369332"/>
            </a:xfrm>
            <a:prstGeom prst="rect">
              <a:avLst/>
            </a:prstGeom>
            <a:noFill/>
          </p:spPr>
          <p:txBody>
            <a:bodyPr wrap="square" rtlCol="0">
              <a:spAutoFit/>
            </a:bodyPr>
            <a:lstStyle/>
            <a:p>
              <a:r>
                <a:rPr lang="en-US" altLang="zh-TW" dirty="0"/>
                <a:t>A</a:t>
              </a:r>
              <a:endParaRPr lang="zh-TW" altLang="en-US" dirty="0"/>
            </a:p>
          </p:txBody>
        </p:sp>
        <p:sp>
          <p:nvSpPr>
            <p:cNvPr id="14" name="文字方塊 13"/>
            <p:cNvSpPr txBox="1"/>
            <p:nvPr/>
          </p:nvSpPr>
          <p:spPr>
            <a:xfrm>
              <a:off x="3455876" y="4036422"/>
              <a:ext cx="432048" cy="369332"/>
            </a:xfrm>
            <a:prstGeom prst="rect">
              <a:avLst/>
            </a:prstGeom>
            <a:noFill/>
          </p:spPr>
          <p:txBody>
            <a:bodyPr wrap="square" rtlCol="0">
              <a:spAutoFit/>
            </a:bodyPr>
            <a:lstStyle/>
            <a:p>
              <a:r>
                <a:rPr lang="en-US" altLang="zh-TW" dirty="0" smtClean="0"/>
                <a:t>B</a:t>
              </a:r>
              <a:endParaRPr lang="zh-TW" altLang="en-US" dirty="0"/>
            </a:p>
          </p:txBody>
        </p:sp>
        <p:sp>
          <p:nvSpPr>
            <p:cNvPr id="15" name="文字方塊 14"/>
            <p:cNvSpPr txBox="1"/>
            <p:nvPr/>
          </p:nvSpPr>
          <p:spPr>
            <a:xfrm>
              <a:off x="1632459" y="3549769"/>
              <a:ext cx="1404156" cy="261610"/>
            </a:xfrm>
            <a:prstGeom prst="rect">
              <a:avLst/>
            </a:prstGeom>
            <a:noFill/>
          </p:spPr>
          <p:txBody>
            <a:bodyPr wrap="square" rtlCol="0">
              <a:spAutoFit/>
            </a:bodyPr>
            <a:lstStyle/>
            <a:p>
              <a:r>
                <a:rPr lang="en-US" altLang="zh-TW" sz="1100" dirty="0" smtClean="0"/>
                <a:t>Input (high priority</a:t>
              </a:r>
              <a:r>
                <a:rPr lang="en-US" altLang="zh-TW" sz="1050" dirty="0" smtClean="0"/>
                <a:t>)</a:t>
              </a:r>
              <a:endParaRPr lang="zh-TW" altLang="en-US" sz="1050" dirty="0"/>
            </a:p>
          </p:txBody>
        </p:sp>
        <p:sp>
          <p:nvSpPr>
            <p:cNvPr id="16" name="文字方塊 15"/>
            <p:cNvSpPr txBox="1"/>
            <p:nvPr/>
          </p:nvSpPr>
          <p:spPr>
            <a:xfrm>
              <a:off x="1625694" y="4053748"/>
              <a:ext cx="1404156" cy="261610"/>
            </a:xfrm>
            <a:prstGeom prst="rect">
              <a:avLst/>
            </a:prstGeom>
            <a:noFill/>
          </p:spPr>
          <p:txBody>
            <a:bodyPr wrap="square" rtlCol="0">
              <a:spAutoFit/>
            </a:bodyPr>
            <a:lstStyle/>
            <a:p>
              <a:r>
                <a:rPr lang="en-US" altLang="zh-TW" sz="1100" dirty="0" smtClean="0"/>
                <a:t>Input (low priority</a:t>
              </a:r>
              <a:r>
                <a:rPr lang="en-US" altLang="zh-TW" sz="1050" dirty="0" smtClean="0"/>
                <a:t>)</a:t>
              </a:r>
              <a:endParaRPr lang="zh-TW" altLang="en-US" sz="1050" dirty="0"/>
            </a:p>
          </p:txBody>
        </p:sp>
        <p:sp>
          <p:nvSpPr>
            <p:cNvPr id="17" name="文字方塊 16"/>
            <p:cNvSpPr txBox="1"/>
            <p:nvPr/>
          </p:nvSpPr>
          <p:spPr>
            <a:xfrm>
              <a:off x="1636452" y="4495623"/>
              <a:ext cx="1853108" cy="261610"/>
            </a:xfrm>
            <a:prstGeom prst="rect">
              <a:avLst/>
            </a:prstGeom>
            <a:noFill/>
          </p:spPr>
          <p:txBody>
            <a:bodyPr wrap="square" rtlCol="0">
              <a:spAutoFit/>
            </a:bodyPr>
            <a:lstStyle/>
            <a:p>
              <a:r>
                <a:rPr lang="en-US" altLang="zh-TW" sz="1100" dirty="0" smtClean="0"/>
                <a:t>Output (no preemption</a:t>
              </a:r>
              <a:r>
                <a:rPr lang="en-US" altLang="zh-TW" sz="1050" dirty="0" smtClean="0"/>
                <a:t>)</a:t>
              </a:r>
              <a:endParaRPr lang="zh-TW" altLang="en-US" sz="1050" dirty="0"/>
            </a:p>
          </p:txBody>
        </p:sp>
        <p:sp>
          <p:nvSpPr>
            <p:cNvPr id="18" name="文字方塊 17"/>
            <p:cNvSpPr txBox="1"/>
            <p:nvPr/>
          </p:nvSpPr>
          <p:spPr>
            <a:xfrm>
              <a:off x="1619531" y="4920998"/>
              <a:ext cx="1853108" cy="261610"/>
            </a:xfrm>
            <a:prstGeom prst="rect">
              <a:avLst/>
            </a:prstGeom>
            <a:noFill/>
          </p:spPr>
          <p:txBody>
            <a:bodyPr wrap="square" rtlCol="0">
              <a:spAutoFit/>
            </a:bodyPr>
            <a:lstStyle/>
            <a:p>
              <a:r>
                <a:rPr lang="en-US" altLang="zh-TW" sz="1100" dirty="0" smtClean="0"/>
                <a:t>Output (with preemption</a:t>
              </a:r>
              <a:r>
                <a:rPr lang="en-US" altLang="zh-TW" sz="1050" dirty="0" smtClean="0"/>
                <a:t>)</a:t>
              </a:r>
              <a:endParaRPr lang="zh-TW" altLang="en-US" sz="1050" dirty="0"/>
            </a:p>
          </p:txBody>
        </p:sp>
        <p:pic>
          <p:nvPicPr>
            <p:cNvPr id="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3248025"/>
              <a:ext cx="546459" cy="4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文字方塊 19"/>
            <p:cNvSpPr txBox="1"/>
            <p:nvPr/>
          </p:nvSpPr>
          <p:spPr>
            <a:xfrm>
              <a:off x="4549316" y="3673837"/>
              <a:ext cx="216024" cy="1600438"/>
            </a:xfrm>
            <a:prstGeom prst="rect">
              <a:avLst/>
            </a:prstGeom>
            <a:noFill/>
          </p:spPr>
          <p:txBody>
            <a:bodyPr wrap="square" rtlCol="0">
              <a:spAutoFit/>
            </a:bodyPr>
            <a:lstStyle/>
            <a:p>
              <a:r>
                <a:rPr lang="en-US" altLang="zh-TW" sz="1400" dirty="0" smtClean="0"/>
                <a:t>|</a:t>
              </a:r>
            </a:p>
            <a:p>
              <a:r>
                <a:rPr lang="en-US" altLang="zh-TW" sz="1400" dirty="0" smtClean="0"/>
                <a:t>|</a:t>
              </a:r>
            </a:p>
            <a:p>
              <a:r>
                <a:rPr lang="en-US" altLang="zh-TW" sz="1400" dirty="0" smtClean="0"/>
                <a:t>|</a:t>
              </a:r>
            </a:p>
            <a:p>
              <a:r>
                <a:rPr lang="en-US" altLang="zh-TW" sz="1400" dirty="0" smtClean="0"/>
                <a:t>|</a:t>
              </a:r>
            </a:p>
            <a:p>
              <a:r>
                <a:rPr lang="en-US" altLang="zh-TW" sz="1400" dirty="0" smtClean="0"/>
                <a:t>|</a:t>
              </a:r>
            </a:p>
            <a:p>
              <a:r>
                <a:rPr lang="en-US" altLang="zh-TW" sz="1400" dirty="0" smtClean="0"/>
                <a:t>|</a:t>
              </a:r>
            </a:p>
            <a:p>
              <a:r>
                <a:rPr lang="en-US" altLang="zh-TW" sz="1400" dirty="0"/>
                <a:t>|</a:t>
              </a:r>
              <a:endParaRPr lang="zh-TW" altLang="en-US" sz="1400" dirty="0"/>
            </a:p>
          </p:txBody>
        </p:sp>
        <p:sp>
          <p:nvSpPr>
            <p:cNvPr id="21" name="矩形 20"/>
            <p:cNvSpPr/>
            <p:nvPr/>
          </p:nvSpPr>
          <p:spPr bwMode="auto">
            <a:xfrm>
              <a:off x="4860032" y="4508380"/>
              <a:ext cx="1512168" cy="288032"/>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2" name="文字方塊 21"/>
            <p:cNvSpPr txBox="1"/>
            <p:nvPr/>
          </p:nvSpPr>
          <p:spPr>
            <a:xfrm>
              <a:off x="5400092" y="4467730"/>
              <a:ext cx="432048" cy="369332"/>
            </a:xfrm>
            <a:prstGeom prst="rect">
              <a:avLst/>
            </a:prstGeom>
            <a:noFill/>
          </p:spPr>
          <p:txBody>
            <a:bodyPr wrap="square" rtlCol="0">
              <a:spAutoFit/>
            </a:bodyPr>
            <a:lstStyle/>
            <a:p>
              <a:r>
                <a:rPr lang="en-US" altLang="zh-TW" dirty="0" smtClean="0"/>
                <a:t>B</a:t>
              </a:r>
              <a:endParaRPr lang="zh-TW" altLang="en-US" dirty="0"/>
            </a:p>
          </p:txBody>
        </p:sp>
        <p:sp>
          <p:nvSpPr>
            <p:cNvPr id="23" name="矩形 22"/>
            <p:cNvSpPr/>
            <p:nvPr/>
          </p:nvSpPr>
          <p:spPr bwMode="auto">
            <a:xfrm>
              <a:off x="6372200" y="4508380"/>
              <a:ext cx="504056" cy="288032"/>
            </a:xfrm>
            <a:prstGeom prst="rect">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4" name="文字方塊 23"/>
            <p:cNvSpPr txBox="1"/>
            <p:nvPr/>
          </p:nvSpPr>
          <p:spPr>
            <a:xfrm>
              <a:off x="6462210" y="4474056"/>
              <a:ext cx="360040" cy="369332"/>
            </a:xfrm>
            <a:prstGeom prst="rect">
              <a:avLst/>
            </a:prstGeom>
            <a:noFill/>
          </p:spPr>
          <p:txBody>
            <a:bodyPr wrap="square" rtlCol="0">
              <a:spAutoFit/>
            </a:bodyPr>
            <a:lstStyle/>
            <a:p>
              <a:r>
                <a:rPr lang="en-US" altLang="zh-TW" dirty="0"/>
                <a:t>A</a:t>
              </a:r>
              <a:endParaRPr lang="zh-TW" altLang="en-US" dirty="0"/>
            </a:p>
          </p:txBody>
        </p:sp>
        <p:sp>
          <p:nvSpPr>
            <p:cNvPr id="25" name="矩形 24"/>
            <p:cNvSpPr/>
            <p:nvPr/>
          </p:nvSpPr>
          <p:spPr bwMode="auto">
            <a:xfrm>
              <a:off x="5579971" y="4940427"/>
              <a:ext cx="504056" cy="288032"/>
            </a:xfrm>
            <a:prstGeom prst="rect">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6" name="文字方塊 25"/>
            <p:cNvSpPr txBox="1"/>
            <p:nvPr/>
          </p:nvSpPr>
          <p:spPr>
            <a:xfrm>
              <a:off x="5652376" y="4897205"/>
              <a:ext cx="360040" cy="369332"/>
            </a:xfrm>
            <a:prstGeom prst="rect">
              <a:avLst/>
            </a:prstGeom>
            <a:noFill/>
          </p:spPr>
          <p:txBody>
            <a:bodyPr wrap="square" rtlCol="0">
              <a:spAutoFit/>
            </a:bodyPr>
            <a:lstStyle/>
            <a:p>
              <a:r>
                <a:rPr lang="en-US" altLang="zh-TW" dirty="0"/>
                <a:t>A</a:t>
              </a:r>
              <a:endParaRPr lang="zh-TW" altLang="en-US" dirty="0"/>
            </a:p>
          </p:txBody>
        </p:sp>
        <p:sp>
          <p:nvSpPr>
            <p:cNvPr id="27" name="矩形 26"/>
            <p:cNvSpPr/>
            <p:nvPr/>
          </p:nvSpPr>
          <p:spPr bwMode="auto">
            <a:xfrm>
              <a:off x="4874581" y="4940427"/>
              <a:ext cx="714287" cy="28546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8" name="矩形 27"/>
            <p:cNvSpPr/>
            <p:nvPr/>
          </p:nvSpPr>
          <p:spPr bwMode="auto">
            <a:xfrm>
              <a:off x="6084026" y="4940427"/>
              <a:ext cx="792229" cy="288032"/>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9" name="文字方塊 28"/>
            <p:cNvSpPr txBox="1"/>
            <p:nvPr/>
          </p:nvSpPr>
          <p:spPr>
            <a:xfrm>
              <a:off x="5075915" y="4904943"/>
              <a:ext cx="432048" cy="369332"/>
            </a:xfrm>
            <a:prstGeom prst="rect">
              <a:avLst/>
            </a:prstGeom>
            <a:noFill/>
          </p:spPr>
          <p:txBody>
            <a:bodyPr wrap="square" rtlCol="0">
              <a:spAutoFit/>
            </a:bodyPr>
            <a:lstStyle/>
            <a:p>
              <a:r>
                <a:rPr lang="en-US" altLang="zh-TW" dirty="0" smtClean="0"/>
                <a:t>B</a:t>
              </a:r>
              <a:endParaRPr lang="zh-TW" altLang="en-US" dirty="0"/>
            </a:p>
          </p:txBody>
        </p:sp>
        <p:sp>
          <p:nvSpPr>
            <p:cNvPr id="30" name="文字方塊 29"/>
            <p:cNvSpPr txBox="1"/>
            <p:nvPr/>
          </p:nvSpPr>
          <p:spPr>
            <a:xfrm>
              <a:off x="6300051" y="4900703"/>
              <a:ext cx="432048" cy="369332"/>
            </a:xfrm>
            <a:prstGeom prst="rect">
              <a:avLst/>
            </a:prstGeom>
            <a:noFill/>
          </p:spPr>
          <p:txBody>
            <a:bodyPr wrap="square" rtlCol="0">
              <a:spAutoFit/>
            </a:bodyPr>
            <a:lstStyle/>
            <a:p>
              <a:r>
                <a:rPr lang="en-US" altLang="zh-TW" dirty="0" smtClean="0"/>
                <a:t>B</a:t>
              </a:r>
              <a:endParaRPr lang="zh-TW" altLang="en-US" dirty="0"/>
            </a:p>
          </p:txBody>
        </p:sp>
      </p:grpSp>
    </p:spTree>
    <p:extLst>
      <p:ext uri="{BB962C8B-B14F-4D97-AF65-F5344CB8AC3E}">
        <p14:creationId xmlns:p14="http://schemas.microsoft.com/office/powerpoint/2010/main" val="13326781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Packet-based </a:t>
            </a:r>
            <a:r>
              <a:rPr lang="en-US" altLang="zh-TW" sz="3200" dirty="0" smtClean="0"/>
              <a:t>Fronthaul </a:t>
            </a:r>
            <a:r>
              <a:rPr lang="zh-TW" altLang="en-US" sz="3200" dirty="0"/>
              <a:t>之設計與相關標準發展</a:t>
            </a:r>
            <a:endParaRPr lang="en-US" altLang="zh-TW" sz="3200" dirty="0"/>
          </a:p>
        </p:txBody>
      </p:sp>
      <p:sp>
        <p:nvSpPr>
          <p:cNvPr id="3" name="內容版面配置區 2"/>
          <p:cNvSpPr>
            <a:spLocks noGrp="1"/>
          </p:cNvSpPr>
          <p:nvPr>
            <p:ph idx="1"/>
          </p:nvPr>
        </p:nvSpPr>
        <p:spPr/>
        <p:txBody>
          <a:bodyPr/>
          <a:lstStyle/>
          <a:p>
            <a:pPr algn="just"/>
            <a:r>
              <a:rPr lang="zh-TW" altLang="en-US" sz="2400" dirty="0" smtClean="0"/>
              <a:t>相關技術標準</a:t>
            </a:r>
            <a:r>
              <a:rPr lang="en-US" altLang="zh-TW" sz="2400" dirty="0" smtClean="0"/>
              <a:t>/</a:t>
            </a:r>
            <a:r>
              <a:rPr lang="zh-TW" altLang="en-US" sz="2400" dirty="0" smtClean="0"/>
              <a:t>活動</a:t>
            </a:r>
            <a:endParaRPr lang="en-US" altLang="zh-TW" sz="2400" dirty="0" smtClean="0"/>
          </a:p>
          <a:p>
            <a:pPr lvl="1" algn="just"/>
            <a:r>
              <a:rPr lang="en-US" altLang="zh-TW" sz="2000" dirty="0">
                <a:solidFill>
                  <a:srgbClr val="FF0000"/>
                </a:solidFill>
              </a:rPr>
              <a:t>IEEE </a:t>
            </a:r>
            <a:r>
              <a:rPr lang="en-US" altLang="zh-TW" sz="2000" dirty="0" smtClean="0">
                <a:solidFill>
                  <a:srgbClr val="FF0000"/>
                </a:solidFill>
              </a:rPr>
              <a:t>Next Generation Fronthaul</a:t>
            </a:r>
            <a:r>
              <a:rPr lang="en-US" altLang="zh-TW" sz="2000" dirty="0">
                <a:solidFill>
                  <a:srgbClr val="FF0000"/>
                </a:solidFill>
              </a:rPr>
              <a:t> Interface (NGFI)</a:t>
            </a:r>
            <a:r>
              <a:rPr lang="en-US" altLang="zh-TW" sz="2000" dirty="0"/>
              <a:t>: define new functional </a:t>
            </a:r>
            <a:r>
              <a:rPr lang="en-US" altLang="zh-TW" sz="2000" dirty="0" smtClean="0"/>
              <a:t>splits</a:t>
            </a:r>
          </a:p>
          <a:p>
            <a:pPr lvl="1" algn="just"/>
            <a:r>
              <a:rPr lang="en-US" altLang="zh-TW" sz="2000" dirty="0">
                <a:solidFill>
                  <a:srgbClr val="FF0000"/>
                </a:solidFill>
              </a:rPr>
              <a:t>IEEE 1904.3 </a:t>
            </a:r>
            <a:r>
              <a:rPr lang="en-US" altLang="zh-TW" sz="2000" dirty="0"/>
              <a:t>“Standard for Radio Over Ethernet Encapsulations and </a:t>
            </a:r>
            <a:r>
              <a:rPr lang="en-US" altLang="zh-TW" sz="2000" dirty="0" smtClean="0"/>
              <a:t>Mappings”: define </a:t>
            </a:r>
            <a:r>
              <a:rPr lang="en-US" altLang="zh-TW" sz="2000" dirty="0"/>
              <a:t>encapsulation of fronthaul </a:t>
            </a:r>
            <a:r>
              <a:rPr lang="en-US" altLang="zh-TW" sz="2000" dirty="0" smtClean="0"/>
              <a:t>data </a:t>
            </a:r>
            <a:r>
              <a:rPr lang="en-US" altLang="zh-TW" sz="2000" dirty="0"/>
              <a:t>to Ethernet </a:t>
            </a:r>
            <a:r>
              <a:rPr lang="en-US" altLang="zh-TW" sz="2000" dirty="0" smtClean="0"/>
              <a:t>frames</a:t>
            </a:r>
            <a:endParaRPr lang="en-US" altLang="zh-TW" sz="2000" dirty="0"/>
          </a:p>
          <a:p>
            <a:pPr lvl="1" algn="just"/>
            <a:r>
              <a:rPr lang="en-US" altLang="zh-TW" sz="2000" dirty="0" smtClean="0">
                <a:solidFill>
                  <a:srgbClr val="FF0000"/>
                </a:solidFill>
              </a:rPr>
              <a:t>IEEE 802.1Qbv </a:t>
            </a:r>
            <a:r>
              <a:rPr lang="en-US" altLang="zh-TW" sz="2000" dirty="0"/>
              <a:t>“Bridges and Bridged Networks–Amendment: </a:t>
            </a:r>
            <a:r>
              <a:rPr lang="en-US" altLang="zh-TW" sz="2000" dirty="0" smtClean="0"/>
              <a:t>Enhancements for </a:t>
            </a:r>
            <a:r>
              <a:rPr lang="en-US" altLang="zh-TW" sz="2000" dirty="0"/>
              <a:t>Scheduled Traffic</a:t>
            </a:r>
            <a:r>
              <a:rPr lang="en-US" altLang="zh-TW" sz="2000" dirty="0" smtClean="0"/>
              <a:t>”: </a:t>
            </a:r>
            <a:r>
              <a:rPr lang="en-US" altLang="zh-TW" sz="2000" dirty="0"/>
              <a:t>standardizes traffic </a:t>
            </a:r>
            <a:r>
              <a:rPr lang="en-US" altLang="zh-TW" sz="2000" dirty="0" smtClean="0"/>
              <a:t>scheduling</a:t>
            </a:r>
          </a:p>
          <a:p>
            <a:pPr lvl="1" algn="just"/>
            <a:r>
              <a:rPr lang="en-US" altLang="zh-TW" sz="2000" dirty="0" smtClean="0">
                <a:solidFill>
                  <a:srgbClr val="FF0000"/>
                </a:solidFill>
              </a:rPr>
              <a:t>IEEE 802.1Qbu </a:t>
            </a:r>
            <a:r>
              <a:rPr lang="en-US" altLang="zh-TW" sz="2000" dirty="0"/>
              <a:t>“Bridges and Bridged Networks–Amendment: Frame Preemption</a:t>
            </a:r>
            <a:r>
              <a:rPr lang="en-US" altLang="zh-TW" sz="2000" dirty="0" smtClean="0"/>
              <a:t>”: standardizes preemption</a:t>
            </a:r>
            <a:endParaRPr lang="en-US" altLang="zh-TW" sz="2000" dirty="0"/>
          </a:p>
          <a:p>
            <a:pPr lvl="1" algn="just"/>
            <a:r>
              <a:rPr lang="en-US" altLang="zh-TW" sz="2000" dirty="0" smtClean="0">
                <a:solidFill>
                  <a:srgbClr val="FF0000"/>
                </a:solidFill>
              </a:rPr>
              <a:t>IEEE </a:t>
            </a:r>
            <a:r>
              <a:rPr lang="en-US" altLang="zh-TW" sz="2000" dirty="0">
                <a:solidFill>
                  <a:srgbClr val="FF0000"/>
                </a:solidFill>
              </a:rPr>
              <a:t>802.1CM </a:t>
            </a:r>
            <a:r>
              <a:rPr lang="en-US" altLang="zh-TW" sz="2000" dirty="0"/>
              <a:t>“Time-Sensitive Networking for Fronthaul</a:t>
            </a:r>
            <a:r>
              <a:rPr lang="en-US" altLang="zh-TW" sz="2000" dirty="0" smtClean="0"/>
              <a:t>”: profile of IEEE </a:t>
            </a:r>
            <a:r>
              <a:rPr lang="en-US" altLang="zh-TW" sz="2000" dirty="0"/>
              <a:t>802 standard </a:t>
            </a:r>
            <a:r>
              <a:rPr lang="en-US" altLang="zh-TW" sz="2000" dirty="0" smtClean="0"/>
              <a:t>for </a:t>
            </a:r>
            <a:r>
              <a:rPr lang="en-US" altLang="zh-TW" sz="2000" dirty="0"/>
              <a:t>a fronthaul </a:t>
            </a:r>
            <a:r>
              <a:rPr lang="en-US" altLang="zh-TW" sz="2000" dirty="0" smtClean="0"/>
              <a:t>application</a:t>
            </a:r>
          </a:p>
          <a:p>
            <a:pPr lvl="1" algn="just"/>
            <a:r>
              <a:rPr lang="en-US" altLang="zh-TW" sz="2000" dirty="0" smtClean="0">
                <a:solidFill>
                  <a:srgbClr val="FF0000"/>
                </a:solidFill>
              </a:rPr>
              <a:t>IEEE </a:t>
            </a:r>
            <a:r>
              <a:rPr lang="en-US" altLang="zh-TW" sz="2000" dirty="0">
                <a:solidFill>
                  <a:srgbClr val="FF0000"/>
                </a:solidFill>
              </a:rPr>
              <a:t>1588 </a:t>
            </a:r>
            <a:r>
              <a:rPr lang="en-US" altLang="zh-TW" sz="2000" dirty="0"/>
              <a:t>“Standard for a Precision Clock Synchronization Protocol for </a:t>
            </a:r>
            <a:r>
              <a:rPr lang="en-US" altLang="zh-TW" sz="2000" dirty="0" smtClean="0"/>
              <a:t>Networked Measurement </a:t>
            </a:r>
            <a:r>
              <a:rPr lang="en-US" altLang="zh-TW" sz="2000" dirty="0"/>
              <a:t>and Control Systems” </a:t>
            </a:r>
            <a:r>
              <a:rPr lang="en-US" altLang="zh-TW" sz="2000" dirty="0" smtClean="0"/>
              <a:t>improves sync. accuracy </a:t>
            </a:r>
            <a:r>
              <a:rPr lang="en-US" altLang="zh-TW" sz="2000" dirty="0"/>
              <a:t>to 100s </a:t>
            </a:r>
            <a:r>
              <a:rPr lang="en-US" altLang="zh-TW" sz="2000" dirty="0" err="1" smtClean="0"/>
              <a:t>ps</a:t>
            </a:r>
            <a:endParaRPr lang="en-US" altLang="zh-TW" sz="2000" dirty="0"/>
          </a:p>
        </p:txBody>
      </p:sp>
      <p:sp>
        <p:nvSpPr>
          <p:cNvPr id="4" name="投影片編號版面配置區 3"/>
          <p:cNvSpPr>
            <a:spLocks noGrp="1"/>
          </p:cNvSpPr>
          <p:nvPr>
            <p:ph type="sldNum" sz="quarter" idx="4294967295"/>
          </p:nvPr>
        </p:nvSpPr>
        <p:spPr>
          <a:xfrm>
            <a:off x="3590925" y="6237288"/>
            <a:ext cx="2133600" cy="476250"/>
          </a:xfrm>
          <a:prstGeom prst="rect">
            <a:avLst/>
          </a:prstGeom>
        </p:spPr>
        <p:txBody>
          <a:bodyPr/>
          <a:lstStyle/>
          <a:p>
            <a:pPr>
              <a:defRPr/>
            </a:pPr>
            <a:fld id="{54D17605-96FF-4BAC-91B2-6A7DC9BCC0E1}" type="slidenum">
              <a:rPr lang="en-US" altLang="zh-TW" smtClean="0"/>
              <a:pPr>
                <a:defRPr/>
              </a:pPr>
              <a:t>68</a:t>
            </a:fld>
            <a:endParaRPr lang="en-US" altLang="zh-TW" dirty="0"/>
          </a:p>
        </p:txBody>
      </p:sp>
    </p:spTree>
    <p:extLst>
      <p:ext uri="{BB962C8B-B14F-4D97-AF65-F5344CB8AC3E}">
        <p14:creationId xmlns:p14="http://schemas.microsoft.com/office/powerpoint/2010/main" val="834362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ctrTitle" idx="4294967295"/>
          </p:nvPr>
        </p:nvSpPr>
        <p:spPr>
          <a:xfrm>
            <a:off x="685800" y="335486"/>
            <a:ext cx="2291316" cy="79156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sz="4000" b="1" dirty="0" smtClean="0">
                <a:latin typeface="微軟正黑體" panose="020B0604030504040204" pitchFamily="34" charset="-120"/>
                <a:ea typeface="微軟正黑體" panose="020B0604030504040204" pitchFamily="34" charset="-120"/>
              </a:rPr>
              <a:t>參考文獻</a:t>
            </a:r>
            <a:endParaRPr sz="4000" b="1" dirty="0">
              <a:latin typeface="微軟正黑體" panose="020B0604030504040204" pitchFamily="34" charset="-120"/>
              <a:ea typeface="微軟正黑體" panose="020B0604030504040204" pitchFamily="34" charset="-120"/>
            </a:endParaRPr>
          </a:p>
        </p:txBody>
      </p:sp>
      <p:sp>
        <p:nvSpPr>
          <p:cNvPr id="249" name="Shape 249"/>
          <p:cNvSpPr txBox="1">
            <a:spLocks noGrp="1"/>
          </p:cNvSpPr>
          <p:nvPr>
            <p:ph type="subTitle" idx="4294967295"/>
          </p:nvPr>
        </p:nvSpPr>
        <p:spPr>
          <a:xfrm>
            <a:off x="738963" y="1127051"/>
            <a:ext cx="7772400" cy="1046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altLang="zh-TW" dirty="0" smtClean="0"/>
              <a:t>[1]</a:t>
            </a:r>
          </a:p>
          <a:p>
            <a:pPr marL="0" lvl="0" indent="0" rtl="0">
              <a:spcBef>
                <a:spcPts val="600"/>
              </a:spcBef>
              <a:spcAft>
                <a:spcPts val="0"/>
              </a:spcAft>
              <a:buNone/>
            </a:pPr>
            <a:r>
              <a:rPr lang="en-US" dirty="0" smtClean="0"/>
              <a:t>[2]</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325253"/>
            <a:ext cx="7571700" cy="1357014"/>
          </a:xfrm>
        </p:spPr>
        <p:txBody>
          <a:bodyPr/>
          <a:lstStyle/>
          <a:p>
            <a:r>
              <a:rPr lang="zh-TW" altLang="en-US" dirty="0"/>
              <a:t>組態管理 </a:t>
            </a:r>
            <a:r>
              <a:rPr lang="en-US" altLang="zh-TW" dirty="0" smtClean="0"/>
              <a:t/>
            </a:r>
            <a:br>
              <a:rPr lang="en-US" altLang="zh-TW" dirty="0" smtClean="0"/>
            </a:br>
            <a:r>
              <a:rPr lang="en-US" altLang="zh-TW" sz="3200" dirty="0" smtClean="0"/>
              <a:t>Configuration Management</a:t>
            </a:r>
            <a:endParaRPr lang="en-US" altLang="zh-TW" sz="3200" dirty="0"/>
          </a:p>
        </p:txBody>
      </p:sp>
      <p:sp>
        <p:nvSpPr>
          <p:cNvPr id="3" name="文字版面配置區 2"/>
          <p:cNvSpPr>
            <a:spLocks noGrp="1"/>
          </p:cNvSpPr>
          <p:nvPr>
            <p:ph type="body" idx="1"/>
          </p:nvPr>
        </p:nvSpPr>
        <p:spPr/>
        <p:txBody>
          <a:bodyPr/>
          <a:lstStyle/>
          <a:p>
            <a:pPr>
              <a:lnSpc>
                <a:spcPct val="150000"/>
              </a:lnSpc>
            </a:pPr>
            <a:r>
              <a:rPr lang="zh-TW" altLang="en-US" dirty="0" smtClean="0"/>
              <a:t>五大功能之中最基本也是最核心的功能。</a:t>
            </a:r>
            <a:endParaRPr lang="en-US" altLang="zh-TW" dirty="0" smtClean="0"/>
          </a:p>
          <a:p>
            <a:pPr>
              <a:lnSpc>
                <a:spcPct val="150000"/>
              </a:lnSpc>
            </a:pPr>
            <a:r>
              <a:rPr lang="zh-TW" altLang="en-US" dirty="0"/>
              <a:t>利用組態管理功能可以取得目前網路的運作情況、設定或修改網路與電腦的使用狀態。</a:t>
            </a:r>
            <a:endParaRPr lang="en-US" altLang="zh-TW" dirty="0"/>
          </a:p>
          <a:p>
            <a:pPr>
              <a:lnSpc>
                <a:spcPct val="150000"/>
              </a:lnSpc>
            </a:pPr>
            <a:r>
              <a:rPr lang="zh-TW" altLang="en-US" dirty="0"/>
              <a:t>設定或修改網路與電腦的使用狀態</a:t>
            </a:r>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7</a:t>
            </a:fld>
            <a:endParaRPr lang="zh-TW" altLang="en-US" dirty="0" smtClean="0">
              <a:solidFill>
                <a:srgbClr val="0091EA"/>
              </a:solidFill>
            </a:endParaRPr>
          </a:p>
        </p:txBody>
      </p:sp>
      <p:sp>
        <p:nvSpPr>
          <p:cNvPr id="5" name="文字方塊 4"/>
          <p:cNvSpPr txBox="1"/>
          <p:nvPr/>
        </p:nvSpPr>
        <p:spPr>
          <a:xfrm>
            <a:off x="5045499" y="6611779"/>
            <a:ext cx="2991525" cy="246221"/>
          </a:xfrm>
          <a:prstGeom prst="rect">
            <a:avLst/>
          </a:prstGeom>
          <a:noFill/>
        </p:spPr>
        <p:txBody>
          <a:bodyPr wrap="none" rtlCol="0">
            <a:spAutoFit/>
          </a:bodyPr>
          <a:lstStyle/>
          <a:p>
            <a:r>
              <a:rPr lang="en-US" altLang="zh-TW" sz="1000" dirty="0">
                <a:solidFill>
                  <a:schemeClr val="bg1">
                    <a:lumMod val="65000"/>
                  </a:schemeClr>
                </a:solidFill>
              </a:rPr>
              <a:t>https://www.slideshare.net/reicwang/ss-12035941</a:t>
            </a:r>
            <a:endParaRPr lang="zh-TW" altLang="en-US" sz="1000" dirty="0">
              <a:solidFill>
                <a:schemeClr val="bg1">
                  <a:lumMod val="65000"/>
                </a:schemeClr>
              </a:solidFill>
            </a:endParaRPr>
          </a:p>
        </p:txBody>
      </p:sp>
    </p:spTree>
    <p:extLst>
      <p:ext uri="{BB962C8B-B14F-4D97-AF65-F5344CB8AC3E}">
        <p14:creationId xmlns:p14="http://schemas.microsoft.com/office/powerpoint/2010/main" val="150994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325253"/>
            <a:ext cx="7571700" cy="1357014"/>
          </a:xfrm>
        </p:spPr>
        <p:txBody>
          <a:bodyPr/>
          <a:lstStyle/>
          <a:p>
            <a:r>
              <a:rPr lang="zh-TW" altLang="en-US" dirty="0" smtClean="0"/>
              <a:t>效能管理 </a:t>
            </a:r>
            <a:r>
              <a:rPr lang="en-US" altLang="zh-TW" dirty="0" smtClean="0"/>
              <a:t/>
            </a:r>
            <a:br>
              <a:rPr lang="en-US" altLang="zh-TW" dirty="0" smtClean="0"/>
            </a:br>
            <a:r>
              <a:rPr lang="en-US" altLang="zh-TW" sz="3200" dirty="0"/>
              <a:t>Performance Management </a:t>
            </a:r>
          </a:p>
        </p:txBody>
      </p:sp>
      <p:sp>
        <p:nvSpPr>
          <p:cNvPr id="3" name="文字版面配置區 2"/>
          <p:cNvSpPr>
            <a:spLocks noGrp="1"/>
          </p:cNvSpPr>
          <p:nvPr>
            <p:ph type="body" idx="1"/>
          </p:nvPr>
        </p:nvSpPr>
        <p:spPr/>
        <p:txBody>
          <a:bodyPr/>
          <a:lstStyle/>
          <a:p>
            <a:pPr>
              <a:lnSpc>
                <a:spcPct val="150000"/>
              </a:lnSpc>
            </a:pPr>
            <a:r>
              <a:rPr lang="zh-TW" altLang="en-US" dirty="0" smtClean="0"/>
              <a:t>衡量整個網路的使用效能。</a:t>
            </a:r>
            <a:endParaRPr lang="en-US" altLang="zh-TW" dirty="0" smtClean="0"/>
          </a:p>
          <a:p>
            <a:pPr>
              <a:lnSpc>
                <a:spcPct val="150000"/>
              </a:lnSpc>
            </a:pPr>
            <a:r>
              <a:rPr lang="zh-TW" altLang="en-US" dirty="0" smtClean="0"/>
              <a:t>了解目前網路資源的使用情形。</a:t>
            </a:r>
            <a:endParaRPr lang="en-US" altLang="zh-TW" dirty="0" smtClean="0"/>
          </a:p>
          <a:p>
            <a:pPr>
              <a:lnSpc>
                <a:spcPct val="150000"/>
              </a:lnSpc>
            </a:pPr>
            <a:r>
              <a:rPr lang="zh-TW" altLang="en-US" dirty="0" smtClean="0"/>
              <a:t>各個節點資源運用的情況，以及線路壅塞等，使得整個網路的效能達到最佳的狀態。</a:t>
            </a:r>
            <a:endParaRPr lang="en-US" altLang="zh-TW" dirty="0" smtClean="0"/>
          </a:p>
          <a:p>
            <a:pPr>
              <a:lnSpc>
                <a:spcPct val="150000"/>
              </a:lnSpc>
            </a:pPr>
            <a:r>
              <a:rPr lang="zh-TW" altLang="en-US" dirty="0"/>
              <a:t>藉</a:t>
            </a:r>
            <a:r>
              <a:rPr lang="zh-TW" altLang="en-US" dirty="0" smtClean="0"/>
              <a:t>由效能管理功能可以對網路資源的分配、壅塞情況、各節點的資料流量等作統計分析及必要的管理。</a:t>
            </a:r>
            <a:endParaRPr lang="zh-TW" altLang="en-US" dirty="0"/>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8</a:t>
            </a:fld>
            <a:endParaRPr lang="zh-TW" altLang="en-US" dirty="0" smtClean="0">
              <a:solidFill>
                <a:srgbClr val="0091EA"/>
              </a:solidFill>
            </a:endParaRPr>
          </a:p>
        </p:txBody>
      </p:sp>
      <p:sp>
        <p:nvSpPr>
          <p:cNvPr id="5" name="文字方塊 4"/>
          <p:cNvSpPr txBox="1"/>
          <p:nvPr/>
        </p:nvSpPr>
        <p:spPr>
          <a:xfrm>
            <a:off x="5045499" y="6611779"/>
            <a:ext cx="2991525" cy="246221"/>
          </a:xfrm>
          <a:prstGeom prst="rect">
            <a:avLst/>
          </a:prstGeom>
          <a:noFill/>
        </p:spPr>
        <p:txBody>
          <a:bodyPr wrap="none" rtlCol="0">
            <a:spAutoFit/>
          </a:bodyPr>
          <a:lstStyle/>
          <a:p>
            <a:r>
              <a:rPr lang="en-US" altLang="zh-TW" sz="1000" dirty="0">
                <a:solidFill>
                  <a:schemeClr val="bg1">
                    <a:lumMod val="65000"/>
                  </a:schemeClr>
                </a:solidFill>
              </a:rPr>
              <a:t>https://www.slideshare.net/reicwang/ss-12035941</a:t>
            </a:r>
            <a:endParaRPr lang="zh-TW" altLang="en-US" sz="1000" dirty="0">
              <a:solidFill>
                <a:schemeClr val="bg1">
                  <a:lumMod val="65000"/>
                </a:schemeClr>
              </a:solidFill>
            </a:endParaRPr>
          </a:p>
        </p:txBody>
      </p:sp>
    </p:spTree>
    <p:extLst>
      <p:ext uri="{BB962C8B-B14F-4D97-AF65-F5344CB8AC3E}">
        <p14:creationId xmlns:p14="http://schemas.microsoft.com/office/powerpoint/2010/main" val="48940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86150" y="325253"/>
            <a:ext cx="7571700" cy="1357014"/>
          </a:xfrm>
        </p:spPr>
        <p:txBody>
          <a:bodyPr/>
          <a:lstStyle/>
          <a:p>
            <a:r>
              <a:rPr lang="zh-TW" altLang="en-US" dirty="0" smtClean="0"/>
              <a:t>故障管理 </a:t>
            </a:r>
            <a:r>
              <a:rPr lang="en-US" altLang="zh-TW" dirty="0" smtClean="0"/>
              <a:t/>
            </a:r>
            <a:br>
              <a:rPr lang="en-US" altLang="zh-TW" dirty="0" smtClean="0"/>
            </a:br>
            <a:r>
              <a:rPr lang="en-US" altLang="zh-TW" sz="3200" dirty="0"/>
              <a:t>Fault Management </a:t>
            </a:r>
          </a:p>
        </p:txBody>
      </p:sp>
      <p:sp>
        <p:nvSpPr>
          <p:cNvPr id="3" name="文字版面配置區 2"/>
          <p:cNvSpPr>
            <a:spLocks noGrp="1"/>
          </p:cNvSpPr>
          <p:nvPr>
            <p:ph type="body" idx="1"/>
          </p:nvPr>
        </p:nvSpPr>
        <p:spPr/>
        <p:txBody>
          <a:bodyPr/>
          <a:lstStyle/>
          <a:p>
            <a:pPr>
              <a:lnSpc>
                <a:spcPct val="150000"/>
              </a:lnSpc>
            </a:pPr>
            <a:r>
              <a:rPr lang="zh-TW" altLang="en-US" dirty="0" smtClean="0"/>
              <a:t>網路發生問題的時候</a:t>
            </a:r>
            <a:endParaRPr lang="en-US" altLang="zh-TW" dirty="0" smtClean="0"/>
          </a:p>
          <a:p>
            <a:pPr lvl="1">
              <a:lnSpc>
                <a:spcPct val="150000"/>
              </a:lnSpc>
            </a:pPr>
            <a:r>
              <a:rPr lang="zh-TW" altLang="en-US" sz="2000" dirty="0" smtClean="0"/>
              <a:t>必須知道目前網路已經有異常情形產生</a:t>
            </a:r>
            <a:endParaRPr lang="en-US" altLang="zh-TW" sz="2000" dirty="0" smtClean="0"/>
          </a:p>
          <a:p>
            <a:pPr lvl="1">
              <a:lnSpc>
                <a:spcPct val="150000"/>
              </a:lnSpc>
            </a:pPr>
            <a:r>
              <a:rPr lang="zh-TW" altLang="en-US" sz="2000" dirty="0" smtClean="0"/>
              <a:t>要知道發生哪種的異常狀況</a:t>
            </a:r>
            <a:endParaRPr lang="en-US" altLang="zh-TW" sz="2000" dirty="0" smtClean="0"/>
          </a:p>
          <a:p>
            <a:pPr lvl="1">
              <a:lnSpc>
                <a:spcPct val="150000"/>
              </a:lnSpc>
            </a:pPr>
            <a:r>
              <a:rPr lang="zh-TW" altLang="en-US" sz="2000" dirty="0" smtClean="0"/>
              <a:t>要知道在哪裡發生異常情</a:t>
            </a:r>
            <a:r>
              <a:rPr lang="zh-TW" altLang="en-US" sz="2000" dirty="0"/>
              <a:t>形</a:t>
            </a:r>
          </a:p>
        </p:txBody>
      </p:sp>
      <p:sp>
        <p:nvSpPr>
          <p:cNvPr id="4" name="頁尾版面配置區 3"/>
          <p:cNvSpPr>
            <a:spLocks noGrp="1"/>
          </p:cNvSpPr>
          <p:nvPr>
            <p:ph type="ftr" sz="quarter" idx="10"/>
          </p:nvPr>
        </p:nvSpPr>
        <p:spPr/>
        <p:txBody>
          <a:bodyPr/>
          <a:lstStyle/>
          <a:p>
            <a:pPr algn="l"/>
            <a:r>
              <a:rPr lang="en-US" altLang="zh-TW" sz="1000" smtClean="0">
                <a:solidFill>
                  <a:srgbClr val="0091EA"/>
                </a:solidFill>
                <a:latin typeface="標楷體" panose="03000509000000000000" pitchFamily="65" charset="-120"/>
                <a:ea typeface="標楷體" panose="03000509000000000000" pitchFamily="65" charset="-120"/>
              </a:rPr>
              <a:t>106</a:t>
            </a:r>
            <a:r>
              <a:rPr lang="zh-TW" altLang="en-US" sz="1000" smtClean="0">
                <a:solidFill>
                  <a:srgbClr val="0091EA"/>
                </a:solidFill>
                <a:latin typeface="標楷體" panose="03000509000000000000" pitchFamily="65" charset="-120"/>
                <a:ea typeface="標楷體" panose="03000509000000000000" pitchFamily="65" charset="-120"/>
              </a:rPr>
              <a:t>年度教育部「延續典範科技大學推動產學合作」計畫</a:t>
            </a:r>
            <a:endParaRPr lang="en-US" altLang="zh-TW" sz="1000" smtClean="0">
              <a:solidFill>
                <a:srgbClr val="0091EA"/>
              </a:solidFill>
              <a:latin typeface="標楷體" panose="03000509000000000000" pitchFamily="65" charset="-120"/>
              <a:ea typeface="標楷體" panose="03000509000000000000" pitchFamily="65" charset="-120"/>
            </a:endParaRPr>
          </a:p>
          <a:p>
            <a:pPr algn="l"/>
            <a:r>
              <a:rPr lang="zh-TW" altLang="en-US" sz="1000" smtClean="0">
                <a:solidFill>
                  <a:srgbClr val="0091EA"/>
                </a:solidFill>
                <a:latin typeface="標楷體" panose="03000509000000000000" pitchFamily="65" charset="-120"/>
                <a:ea typeface="標楷體" panose="03000509000000000000" pitchFamily="65" charset="-120"/>
              </a:rPr>
              <a:t>智慧物聯網高階研發人才培育實驗室</a:t>
            </a:r>
            <a:r>
              <a:rPr lang="zh-TW" altLang="en-US" sz="1000" b="1" smtClean="0">
                <a:solidFill>
                  <a:srgbClr val="0091EA"/>
                </a:solidFill>
                <a:latin typeface="標楷體" panose="03000509000000000000" pitchFamily="65" charset="-120"/>
                <a:ea typeface="標楷體" panose="03000509000000000000" pitchFamily="65" charset="-120"/>
              </a:rPr>
              <a:t>「新一代網路技術」課程</a:t>
            </a:r>
            <a:r>
              <a:rPr lang="zh-TW" altLang="en-US" b="1" smtClean="0">
                <a:solidFill>
                  <a:srgbClr val="0091EA"/>
                </a:solidFill>
              </a:rPr>
              <a:t>	</a:t>
            </a:r>
            <a:r>
              <a:rPr lang="zh-TW" altLang="en-US" smtClean="0"/>
              <a:t>				</a:t>
            </a:r>
            <a:r>
              <a:rPr lang="en-US" altLang="zh-TW" smtClean="0"/>
              <a:t>	</a:t>
            </a:r>
            <a:fld id="{00000000-1234-1234-1234-123412341234}" type="slidenum">
              <a:rPr lang="en-US" altLang="zh-TW" smtClean="0">
                <a:solidFill>
                  <a:srgbClr val="0091EA"/>
                </a:solidFill>
              </a:rPr>
              <a:pPr algn="l"/>
              <a:t>9</a:t>
            </a:fld>
            <a:endParaRPr lang="zh-TW" altLang="en-US" dirty="0" smtClean="0">
              <a:solidFill>
                <a:srgbClr val="0091EA"/>
              </a:solidFill>
            </a:endParaRPr>
          </a:p>
        </p:txBody>
      </p:sp>
      <p:sp>
        <p:nvSpPr>
          <p:cNvPr id="5" name="文字方塊 4"/>
          <p:cNvSpPr txBox="1"/>
          <p:nvPr/>
        </p:nvSpPr>
        <p:spPr>
          <a:xfrm>
            <a:off x="5045499" y="6611779"/>
            <a:ext cx="2991525" cy="246221"/>
          </a:xfrm>
          <a:prstGeom prst="rect">
            <a:avLst/>
          </a:prstGeom>
          <a:noFill/>
        </p:spPr>
        <p:txBody>
          <a:bodyPr wrap="none" rtlCol="0">
            <a:spAutoFit/>
          </a:bodyPr>
          <a:lstStyle/>
          <a:p>
            <a:r>
              <a:rPr lang="en-US" altLang="zh-TW" sz="1000" dirty="0">
                <a:solidFill>
                  <a:schemeClr val="bg1">
                    <a:lumMod val="65000"/>
                  </a:schemeClr>
                </a:solidFill>
              </a:rPr>
              <a:t>https://www.slideshare.net/reicwang/ss-12035941</a:t>
            </a:r>
            <a:endParaRPr lang="zh-TW" altLang="en-US" sz="1000" dirty="0">
              <a:solidFill>
                <a:schemeClr val="bg1">
                  <a:lumMod val="65000"/>
                </a:schemeClr>
              </a:solidFill>
            </a:endParaRPr>
          </a:p>
        </p:txBody>
      </p:sp>
    </p:spTree>
    <p:extLst>
      <p:ext uri="{BB962C8B-B14F-4D97-AF65-F5344CB8AC3E}">
        <p14:creationId xmlns:p14="http://schemas.microsoft.com/office/powerpoint/2010/main" val="2178369596"/>
      </p:ext>
    </p:extLst>
  </p:cSld>
  <p:clrMapOvr>
    <a:masterClrMapping/>
  </p:clrMapOvr>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26458</TotalTime>
  <Words>9495</Words>
  <Application>Microsoft Office PowerPoint</Application>
  <PresentationFormat>如螢幕大小 (4:3)</PresentationFormat>
  <Paragraphs>895</Paragraphs>
  <Slides>69</Slides>
  <Notes>37</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69</vt:i4>
      </vt:variant>
    </vt:vector>
  </HeadingPairs>
  <TitlesOfParts>
    <vt:vector size="80" baseType="lpstr">
      <vt:lpstr>Arial</vt:lpstr>
      <vt:lpstr>Source Sans Pro</vt:lpstr>
      <vt:lpstr>微軟正黑體</vt:lpstr>
      <vt:lpstr>標楷體</vt:lpstr>
      <vt:lpstr>SimSun</vt:lpstr>
      <vt:lpstr>新細明體</vt:lpstr>
      <vt:lpstr>Roboto Slab</vt:lpstr>
      <vt:lpstr>Times New Roman</vt:lpstr>
      <vt:lpstr>Wingdings</vt:lpstr>
      <vt:lpstr>Calibri</vt:lpstr>
      <vt:lpstr>Cordelia template</vt:lpstr>
      <vt:lpstr>Network Management  網路管理</vt:lpstr>
      <vt:lpstr>章節要點</vt:lpstr>
      <vt:lpstr>章節目錄</vt:lpstr>
      <vt:lpstr>什麼是網路管理?</vt:lpstr>
      <vt:lpstr>網路管理系統的特性</vt:lpstr>
      <vt:lpstr>網路管理的功能</vt:lpstr>
      <vt:lpstr>組態管理  Configuration Management</vt:lpstr>
      <vt:lpstr>效能管理  Performance Management </vt:lpstr>
      <vt:lpstr>故障管理  Fault Management </vt:lpstr>
      <vt:lpstr>安全管理  Security Management </vt:lpstr>
      <vt:lpstr>帳務管理  Accounting Management </vt:lpstr>
      <vt:lpstr>網路管理架構</vt:lpstr>
      <vt:lpstr>集中式網管系統架構</vt:lpstr>
      <vt:lpstr>集中式網管系統架構</vt:lpstr>
      <vt:lpstr>集中式網管系統架構</vt:lpstr>
      <vt:lpstr>階層式網路管理架構</vt:lpstr>
      <vt:lpstr>階層式網路管理架構</vt:lpstr>
      <vt:lpstr>階層式網路管理架構</vt:lpstr>
      <vt:lpstr>分散式網路管理架構</vt:lpstr>
      <vt:lpstr>分散式網路管理架構</vt:lpstr>
      <vt:lpstr>章節目錄</vt:lpstr>
      <vt:lpstr>為何需要網路管理?</vt:lpstr>
      <vt:lpstr>章節目錄</vt:lpstr>
      <vt:lpstr>軟體定義網路 Software Defined Networking（SDN）</vt:lpstr>
      <vt:lpstr>軟體定義網路架構</vt:lpstr>
      <vt:lpstr>PowerPoint 簡報</vt:lpstr>
      <vt:lpstr>SDN的架構具有那些優勢?</vt:lpstr>
      <vt:lpstr>Tools介紹</vt:lpstr>
      <vt:lpstr>章節目錄</vt:lpstr>
      <vt:lpstr>網路功能虛擬化 Network Function Virtualization(NFV)</vt:lpstr>
      <vt:lpstr>PowerPoint 簡報</vt:lpstr>
      <vt:lpstr>NFV緣由</vt:lpstr>
      <vt:lpstr>NFV緣由</vt:lpstr>
      <vt:lpstr>傳統硬體部署思維</vt:lpstr>
      <vt:lpstr>虛擬化思維</vt:lpstr>
      <vt:lpstr>NFV與傳統網路比較</vt:lpstr>
      <vt:lpstr>NFV網路功能虛擬化目的</vt:lpstr>
      <vt:lpstr>與軟體定義網路（SDN）的關係</vt:lpstr>
      <vt:lpstr>SDN與NFV相似之處</vt:lpstr>
      <vt:lpstr>SDN與NFV相似之處</vt:lpstr>
      <vt:lpstr>章節目錄</vt:lpstr>
      <vt:lpstr>C-RAN 架構概要</vt:lpstr>
      <vt:lpstr>C-RAN 架構概要</vt:lpstr>
      <vt:lpstr>C-RAN 架構概要</vt:lpstr>
      <vt:lpstr>C-RAN 架構概要</vt:lpstr>
      <vt:lpstr>C-RAN 架構概要</vt:lpstr>
      <vt:lpstr>Fronthaul Network 之需求與發展</vt:lpstr>
      <vt:lpstr>Fronthaul Network 之需求與發展</vt:lpstr>
      <vt:lpstr>Fronthaul Network 之需求與發展</vt:lpstr>
      <vt:lpstr>Fronthaul Network 之需求與發展</vt:lpstr>
      <vt:lpstr>Fronthaul Network 之需求與發展</vt:lpstr>
      <vt:lpstr>傳統 Fronthaul 面臨的技術挑戰</vt:lpstr>
      <vt:lpstr>傳統 Fronthaul 面臨的技術挑戰</vt:lpstr>
      <vt:lpstr>傳統 Fronthaul 面臨的技術挑戰</vt:lpstr>
      <vt:lpstr>C-RAN 次世代 Functional Splitting</vt:lpstr>
      <vt:lpstr>C-RAN 次世代 Functional Splitting</vt:lpstr>
      <vt:lpstr>C-RAN 次世代 Functional Splitting</vt:lpstr>
      <vt:lpstr>C-RAN 次世代 Functional Splitting</vt:lpstr>
      <vt:lpstr>C-RAN 次世代 Functional Splitting</vt:lpstr>
      <vt:lpstr>C-RAN 次世代 Functional Splitting</vt:lpstr>
      <vt:lpstr>Packet-based Fronthaul 之設計與相關標準發展</vt:lpstr>
      <vt:lpstr>Packet-based Fronthaul 之設計與相關標準發展</vt:lpstr>
      <vt:lpstr>Packet-based Fronthaul 之設計與相關標準發展</vt:lpstr>
      <vt:lpstr>Packet-based Fronthaul 之設計與相關標準發展</vt:lpstr>
      <vt:lpstr>Packet-based Fronthaul 之設計與相關標準發展</vt:lpstr>
      <vt:lpstr>Packet-based Fronthaul 之設計與相關標準發展</vt:lpstr>
      <vt:lpstr>Packet-based Fronthaul 之設計與相關標準發展</vt:lpstr>
      <vt:lpstr>Packet-based Fronthaul 之設計與相關標準發展</vt:lpstr>
      <vt:lpstr>參考文獻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MINAR</dc:creator>
  <cp:lastModifiedBy>Windows 使用者</cp:lastModifiedBy>
  <cp:revision>54</cp:revision>
  <dcterms:modified xsi:type="dcterms:W3CDTF">2021-11-19T01:34:19Z</dcterms:modified>
</cp:coreProperties>
</file>